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7" r:id="rId2"/>
    <p:sldId id="258" r:id="rId3"/>
    <p:sldId id="344" r:id="rId4"/>
    <p:sldId id="280" r:id="rId5"/>
    <p:sldId id="281" r:id="rId6"/>
    <p:sldId id="282" r:id="rId7"/>
    <p:sldId id="284" r:id="rId8"/>
    <p:sldId id="285" r:id="rId9"/>
    <p:sldId id="286" r:id="rId10"/>
    <p:sldId id="354" r:id="rId11"/>
    <p:sldId id="355" r:id="rId12"/>
    <p:sldId id="324" r:id="rId13"/>
    <p:sldId id="325" r:id="rId14"/>
    <p:sldId id="326" r:id="rId15"/>
    <p:sldId id="327" r:id="rId16"/>
    <p:sldId id="328" r:id="rId17"/>
    <p:sldId id="345" r:id="rId18"/>
    <p:sldId id="346" r:id="rId19"/>
    <p:sldId id="347" r:id="rId20"/>
    <p:sldId id="331" r:id="rId21"/>
    <p:sldId id="332" r:id="rId22"/>
    <p:sldId id="333" r:id="rId23"/>
    <p:sldId id="334" r:id="rId24"/>
    <p:sldId id="348" r:id="rId25"/>
    <p:sldId id="336" r:id="rId26"/>
    <p:sldId id="337" r:id="rId27"/>
    <p:sldId id="338" r:id="rId28"/>
    <p:sldId id="339" r:id="rId29"/>
    <p:sldId id="340" r:id="rId30"/>
    <p:sldId id="341" r:id="rId31"/>
    <p:sldId id="342" r:id="rId32"/>
    <p:sldId id="343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16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7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51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4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0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9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1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1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6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9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DkDv7CzHP0&amp;ab_channel=EduSpb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analiz.info/statistica/teoriya-veroyatnostej/normalnoe-raspredelenie-v-excel/" TargetMode="External"/><Relationship Id="rId2" Type="http://schemas.openxmlformats.org/officeDocument/2006/relationships/hyperlink" Target="https://ru.coursera.org/lecture/matematicheskiye-metody-v-psikhologii/vidieo-3-1-normal-noie-raspriedielieniie-pbNp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EDkDv7CzHP0&amp;ab_channel=EduSpb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8EFFFF-2954-E50D-D8D7-1E953C1A5F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500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57DEAC1-B3AA-6569-0A44-A191DF2F3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7840"/>
            <a:ext cx="12191999" cy="128016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9119" y="2572974"/>
            <a:ext cx="10850881" cy="1866946"/>
          </a:xfrm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Лекция 6. </a:t>
            </a:r>
            <a:br>
              <a:rPr lang="ru-RU" sz="4400" cap="none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cap="none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изменчивости. </a:t>
            </a:r>
            <a:br>
              <a:rPr lang="ru-RU" sz="4400" cap="none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cap="none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Нормальный закон распределения </a:t>
            </a:r>
            <a:br>
              <a:rPr lang="ru-RU" sz="4400" cap="none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cap="none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04503" y="5731580"/>
            <a:ext cx="3392781" cy="960120"/>
          </a:xfrm>
        </p:spPr>
        <p:txBody>
          <a:bodyPr anchor="ctr">
            <a:normAutofit/>
          </a:bodyPr>
          <a:lstStyle/>
          <a:p>
            <a:pPr algn="r"/>
            <a:r>
              <a:rPr lang="ru-RU" sz="1900"/>
              <a:t>Мынбаева А.К.</a:t>
            </a:r>
          </a:p>
        </p:txBody>
      </p:sp>
    </p:spTree>
    <p:extLst>
      <p:ext uri="{BB962C8B-B14F-4D97-AF65-F5344CB8AC3E}">
        <p14:creationId xmlns:p14="http://schemas.microsoft.com/office/powerpoint/2010/main" val="8664474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94004-3068-382B-5679-C59928ED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cap="none" dirty="0">
                <a:solidFill>
                  <a:srgbClr val="7030A0"/>
                </a:solidFill>
              </a:rPr>
              <a:t>Средне квадратическое отклонение</a:t>
            </a:r>
            <a:endParaRPr lang="ru-KZ" cap="none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56B95E8-6F4C-3D14-4949-18DC3654EA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8" y="2286000"/>
                <a:ext cx="10501122" cy="402336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ru-KZ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   </a:t>
                </a:r>
                <a:endParaRPr lang="ru-RU" dirty="0"/>
              </a:p>
              <a:p>
                <a:r>
                  <a:rPr lang="ru-RU" dirty="0"/>
                  <a:t>средне квадратическое отклонение равно корню квадратному из дисперсии</a:t>
                </a:r>
              </a:p>
              <a:p>
                <a:r>
                  <a:rPr lang="ru-RU" dirty="0"/>
                  <a:t>= стандартное отклонение</a:t>
                </a:r>
              </a:p>
              <a:p>
                <a:endParaRPr lang="ru-RU" dirty="0"/>
              </a:p>
              <a:p>
                <a:r>
                  <a:rPr lang="ru-RU" dirty="0"/>
                  <a:t>Коэффициент вариации    - это отношение стандартного отклонения к среднему</a:t>
                </a:r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</m:acc>
                      </m:den>
                    </m:f>
                    <m:r>
                      <a:rPr lang="kk-KZ" b="0" i="1" smtClean="0">
                        <a:latin typeface="Cambria Math" panose="02040503050406030204" pitchFamily="18" charset="0"/>
                      </a:rPr>
                      <m:t>.100</m:t>
                    </m:r>
                    <m:r>
                      <a:rPr lang="ru-RU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ru-RU" dirty="0"/>
              </a:p>
              <a:p>
                <a:endParaRPr lang="ru-KZ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56B95E8-6F4C-3D14-4949-18DC3654EA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2286000"/>
                <a:ext cx="10501122" cy="4023360"/>
              </a:xfrm>
              <a:blipFill>
                <a:blip r:embed="rId2"/>
                <a:stretch>
                  <a:fillRect l="-29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4143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1FDC5-52F4-9809-F131-D675A2B93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804" y="0"/>
            <a:ext cx="9720072" cy="54864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7030A0"/>
                </a:solidFill>
              </a:rPr>
              <a:t>Варьирование считается: </a:t>
            </a:r>
            <a:endParaRPr lang="ru-KZ" dirty="0">
              <a:solidFill>
                <a:srgbClr val="7030A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EB4DB3-3F57-DC52-DB00-3F1A0E0C7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1000125"/>
            <a:ext cx="11039474" cy="5857876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/>
              <a:t>- слабым при </a:t>
            </a:r>
            <a:r>
              <a:rPr lang="ru-RU" sz="1800" dirty="0" err="1"/>
              <a:t>С</a:t>
            </a:r>
            <a:r>
              <a:rPr lang="ru-RU" sz="1800" baseline="-25000" dirty="0" err="1"/>
              <a:t>v</a:t>
            </a:r>
            <a:r>
              <a:rPr lang="ru-RU" sz="1800" dirty="0"/>
              <a:t> ≤ 10%, 					большая последовательность</a:t>
            </a:r>
          </a:p>
          <a:p>
            <a:r>
              <a:rPr lang="ru-RU" sz="1800" dirty="0"/>
              <a:t>- средним - при </a:t>
            </a:r>
            <a:r>
              <a:rPr lang="ru-RU" sz="1800" dirty="0" err="1"/>
              <a:t>С</a:t>
            </a:r>
            <a:r>
              <a:rPr lang="ru-RU" sz="1800" baseline="-25000" dirty="0" err="1"/>
              <a:t>v</a:t>
            </a:r>
            <a:r>
              <a:rPr lang="ru-RU" sz="1800" dirty="0"/>
              <a:t> от 11 до 25 % и </a:t>
            </a:r>
          </a:p>
          <a:p>
            <a:r>
              <a:rPr lang="ru-RU" sz="1800" dirty="0"/>
              <a:t>- сильным - при </a:t>
            </a:r>
            <a:r>
              <a:rPr lang="ru-RU" sz="1800" dirty="0" err="1"/>
              <a:t>С</a:t>
            </a:r>
            <a:r>
              <a:rPr lang="ru-RU" sz="1800" baseline="-25000" dirty="0" err="1"/>
              <a:t>v</a:t>
            </a:r>
            <a:r>
              <a:rPr lang="ru-RU" sz="1800" dirty="0"/>
              <a:t> &gt; 25 %. 					Большая изменчивость</a:t>
            </a:r>
          </a:p>
          <a:p>
            <a:endParaRPr lang="ru-RU" sz="1800" dirty="0"/>
          </a:p>
          <a:p>
            <a:r>
              <a:rPr lang="ru-RU" sz="1800" dirty="0"/>
              <a:t>Дисперсия и стандартное отклонение применимы для сравнительной оценки признаков, выраженных в одних и тех же единицах измерения. </a:t>
            </a:r>
          </a:p>
          <a:p>
            <a:r>
              <a:rPr lang="ru-RU" sz="1800" dirty="0"/>
              <a:t>Коэффициент вариации позволяет также сравнивать вариацию признаков, выраженных в одних и тех же единицах измерения, но резко различающихся по величине среднего значения. </a:t>
            </a:r>
          </a:p>
          <a:p>
            <a:r>
              <a:rPr lang="ru-RU" sz="1800" dirty="0"/>
              <a:t>Коэффициент вариации позволяет сравнивать вариацию признаков, выраженных разными единицами измерения. </a:t>
            </a:r>
          </a:p>
          <a:p>
            <a:pPr algn="l">
              <a:lnSpc>
                <a:spcPts val="2625"/>
              </a:lnSpc>
              <a:spcAft>
                <a:spcPts val="750"/>
              </a:spcAft>
            </a:pPr>
            <a:r>
              <a:rPr lang="ru-RU" sz="1800" b="0" i="0" dirty="0">
                <a:solidFill>
                  <a:srgbClr val="0070C0"/>
                </a:solidFill>
                <a:effectLst/>
                <a:latin typeface="math"/>
              </a:rPr>
              <a:t>Например, рассмотрим два набора данных:</a:t>
            </a:r>
          </a:p>
          <a:p>
            <a:pPr algn="l">
              <a:lnSpc>
                <a:spcPts val="2625"/>
              </a:lnSpc>
              <a:spcAft>
                <a:spcPts val="750"/>
              </a:spcAft>
            </a:pPr>
            <a:r>
              <a:rPr lang="ru-RU" sz="1800" b="0" i="0" dirty="0">
                <a:solidFill>
                  <a:srgbClr val="0070C0"/>
                </a:solidFill>
                <a:effectLst/>
                <a:latin typeface="math"/>
              </a:rPr>
              <a:t>Набор данных A: Рост профессиональных баскетболистов (высокая вариабельность из-за разного роста игроков).</a:t>
            </a:r>
          </a:p>
          <a:p>
            <a:pPr algn="l">
              <a:lnSpc>
                <a:spcPts val="2625"/>
              </a:lnSpc>
              <a:spcAft>
                <a:spcPts val="750"/>
              </a:spcAft>
            </a:pPr>
            <a:r>
              <a:rPr lang="ru-RU" sz="1800" b="0" i="0" dirty="0">
                <a:solidFill>
                  <a:srgbClr val="0070C0"/>
                </a:solidFill>
                <a:effectLst/>
                <a:latin typeface="math"/>
              </a:rPr>
              <a:t>Набор данных B: Веса идентичных объектов (низкая изменчивость, поскольку веса схожи).</a:t>
            </a:r>
          </a:p>
          <a:p>
            <a:r>
              <a:rPr lang="ru-RU" sz="1800" dirty="0"/>
              <a:t>В статистике принято считать, что совокупность данных является однородной, если коэффициент вариации менее 33%, неоднородной – если более 33%. </a:t>
            </a:r>
            <a:endParaRPr lang="ru-KZ" sz="1800" dirty="0"/>
          </a:p>
        </p:txBody>
      </p:sp>
    </p:spTree>
    <p:extLst>
      <p:ext uri="{BB962C8B-B14F-4D97-AF65-F5344CB8AC3E}">
        <p14:creationId xmlns:p14="http://schemas.microsoft.com/office/powerpoint/2010/main" val="2040345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Таблицы и графики частот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Анализ данных начинание с изучения, как часто встречается признак в выборке</a:t>
            </a:r>
          </a:p>
          <a:p>
            <a:endParaRPr lang="ru-RU" dirty="0"/>
          </a:p>
          <a:p>
            <a:r>
              <a:rPr lang="ru-RU" dirty="0"/>
              <a:t>Составляется таблица абсолютных и относительных частот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452663" y="4500570"/>
          <a:ext cx="7572429" cy="500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505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357167"/>
            <a:ext cx="8229600" cy="5815351"/>
          </a:xfrm>
        </p:spPr>
        <p:txBody>
          <a:bodyPr/>
          <a:lstStyle/>
          <a:p>
            <a:r>
              <a:rPr lang="ru-RU" dirty="0"/>
              <a:t>Упорядочивание ряда и построение таблицы частот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38349" y="1928802"/>
          <a:ext cx="7786745" cy="3518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4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r>
                        <a:rPr lang="ru-RU" dirty="0"/>
                        <a:t>Значение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  <a:r>
                        <a:rPr lang="en-US" baseline="0" dirty="0"/>
                        <a:t> (</a:t>
                      </a:r>
                      <a:r>
                        <a:rPr lang="kk-KZ" baseline="0" dirty="0"/>
                        <a:t>абсолютная частота</a:t>
                      </a:r>
                      <a:r>
                        <a:rPr lang="en-US" baseline="0" dirty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r>
                        <a:rPr lang="en-US" baseline="0" dirty="0"/>
                        <a:t> (</a:t>
                      </a:r>
                      <a:r>
                        <a:rPr lang="kk-KZ" baseline="0" dirty="0"/>
                        <a:t>относительная частота</a:t>
                      </a:r>
                      <a:r>
                        <a:rPr lang="en-US" baseline="0" dirty="0"/>
                        <a:t>)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r>
                        <a:rPr lang="en-US" baseline="0" dirty="0"/>
                        <a:t> (</a:t>
                      </a:r>
                      <a:r>
                        <a:rPr lang="kk-KZ" baseline="0" dirty="0"/>
                        <a:t>накопленная частота</a:t>
                      </a:r>
                      <a:r>
                        <a:rPr lang="en-US" baseline="0" dirty="0"/>
                        <a:t>)</a:t>
                      </a:r>
                      <a:endParaRPr lang="kk-KZ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</a:t>
                      </a:r>
                      <a:r>
                        <a:rPr lang="en-US" dirty="0">
                          <a:sym typeface="Symbol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244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21208" y="1869440"/>
            <a:ext cx="11155680" cy="4476496"/>
          </a:xfrm>
        </p:spPr>
        <p:txBody>
          <a:bodyPr>
            <a:normAutofit/>
          </a:bodyPr>
          <a:lstStyle/>
          <a:p>
            <a:r>
              <a:rPr lang="kk-KZ" sz="2800" b="1" dirty="0"/>
              <a:t>Гистограмма распределения частот </a:t>
            </a:r>
            <a:r>
              <a:rPr lang="kk-KZ" sz="2800" dirty="0"/>
              <a:t>– это столбиковая диаграмма, каждый столбец которой опирается на конкретное значение признака</a:t>
            </a:r>
          </a:p>
          <a:p>
            <a:endParaRPr lang="ru-RU" sz="2800" dirty="0"/>
          </a:p>
          <a:p>
            <a:r>
              <a:rPr lang="ru-RU" sz="2800" dirty="0"/>
              <a:t>Нарисуйте гистограммы абсолютной, относительной, накопленной частот</a:t>
            </a:r>
          </a:p>
        </p:txBody>
      </p:sp>
    </p:spTree>
    <p:extLst>
      <p:ext uri="{BB962C8B-B14F-4D97-AF65-F5344CB8AC3E}">
        <p14:creationId xmlns:p14="http://schemas.microsoft.com/office/powerpoint/2010/main" val="1122500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824248"/>
            <a:ext cx="9720073" cy="5485112"/>
          </a:xfrm>
        </p:spPr>
        <p:txBody>
          <a:bodyPr>
            <a:normAutofit/>
          </a:bodyPr>
          <a:lstStyle/>
          <a:p>
            <a:r>
              <a:rPr lang="ru-RU" sz="2800" b="1" dirty="0"/>
              <a:t>Распределением признака</a:t>
            </a:r>
            <a:r>
              <a:rPr lang="ru-RU" sz="2800" dirty="0"/>
              <a:t> – это  закономерность встречаемости разных значений признака</a:t>
            </a:r>
          </a:p>
          <a:p>
            <a:endParaRPr lang="ru-RU" sz="2800" dirty="0"/>
          </a:p>
          <a:p>
            <a:r>
              <a:rPr lang="ru-RU" sz="2800" b="1" dirty="0"/>
              <a:t>Параметры распределения</a:t>
            </a:r>
            <a:r>
              <a:rPr lang="ru-RU" sz="2800" dirty="0"/>
              <a:t> - это его числовые характеристики, указывающие, где "в среднем" располагаются значения признака, насколько эти значения изменчивы и наблюдается ли преимущественное появление определенных значений признака.</a:t>
            </a:r>
          </a:p>
        </p:txBody>
      </p:sp>
    </p:spTree>
    <p:extLst>
      <p:ext uri="{BB962C8B-B14F-4D97-AF65-F5344CB8AC3E}">
        <p14:creationId xmlns:p14="http://schemas.microsoft.com/office/powerpoint/2010/main" val="386420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619760"/>
            <a:ext cx="9296400" cy="6238240"/>
          </a:xfrm>
        </p:spPr>
        <p:txBody>
          <a:bodyPr>
            <a:normAutofit fontScale="92500"/>
          </a:bodyPr>
          <a:lstStyle/>
          <a:p>
            <a:endParaRPr lang="kk-KZ" dirty="0"/>
          </a:p>
          <a:p>
            <a:r>
              <a:rPr lang="kk-KZ" sz="2400" b="1" dirty="0">
                <a:solidFill>
                  <a:srgbClr val="00B0F0"/>
                </a:solidFill>
              </a:rPr>
              <a:t>Равномерное распределение </a:t>
            </a:r>
            <a:r>
              <a:rPr lang="kk-KZ" sz="2400" dirty="0"/>
              <a:t>– это распределение, когда все значания встречаются одинаково (или почти одинаково).</a:t>
            </a:r>
          </a:p>
          <a:p>
            <a:endParaRPr lang="kk-KZ" sz="2400" dirty="0"/>
          </a:p>
          <a:p>
            <a:r>
              <a:rPr lang="kk-KZ" sz="2400" b="1" dirty="0">
                <a:solidFill>
                  <a:srgbClr val="00B0F0"/>
                </a:solidFill>
              </a:rPr>
              <a:t>Симметричное распределение </a:t>
            </a:r>
            <a:r>
              <a:rPr lang="kk-KZ" sz="2400" dirty="0"/>
              <a:t>– когда одинаково часто встречаются крайние значения</a:t>
            </a:r>
          </a:p>
          <a:p>
            <a:endParaRPr lang="kk-KZ" sz="2400" dirty="0"/>
          </a:p>
          <a:p>
            <a:r>
              <a:rPr lang="kk-KZ" sz="2400" b="1" dirty="0">
                <a:solidFill>
                  <a:srgbClr val="00B0F0"/>
                </a:solidFill>
              </a:rPr>
              <a:t>Нормальное распределение</a:t>
            </a:r>
            <a:r>
              <a:rPr lang="kk-KZ" sz="2400" b="1" dirty="0">
                <a:solidFill>
                  <a:srgbClr val="FFFF00"/>
                </a:solidFill>
              </a:rPr>
              <a:t> </a:t>
            </a:r>
            <a:r>
              <a:rPr lang="kk-KZ" sz="2400" dirty="0"/>
              <a:t>– это симметрическое распределение, у которого крайние значения встречаются  редко, и частота постепенно повышается от крайних к средним значениям признака.</a:t>
            </a:r>
          </a:p>
          <a:p>
            <a:endParaRPr lang="kk-KZ" sz="2400" dirty="0"/>
          </a:p>
          <a:p>
            <a:r>
              <a:rPr lang="kk-KZ" sz="2400" b="1" dirty="0">
                <a:solidFill>
                  <a:srgbClr val="00B0F0"/>
                </a:solidFill>
              </a:rPr>
              <a:t>Ассиметрическое распределение </a:t>
            </a:r>
            <a:r>
              <a:rPr lang="kk-KZ" sz="2400" dirty="0"/>
              <a:t>– </a:t>
            </a:r>
            <a:r>
              <a:rPr lang="kk-KZ" sz="2400" i="1" dirty="0"/>
              <a:t>левостороннее</a:t>
            </a:r>
            <a:r>
              <a:rPr lang="kk-KZ" sz="2400" dirty="0"/>
              <a:t> (с преобладанием частот малых значений), </a:t>
            </a:r>
            <a:r>
              <a:rPr lang="kk-KZ" sz="2400" i="1" dirty="0"/>
              <a:t>правостороннее </a:t>
            </a:r>
            <a:r>
              <a:rPr lang="kk-KZ" sz="2400" dirty="0"/>
              <a:t>(с преобладанием частот больших значений)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387270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8218" y="444587"/>
            <a:ext cx="9720072" cy="95194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Квантили распределения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7408" y="1513840"/>
            <a:ext cx="10972800" cy="509445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Квантиль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/>
              <a:t>– это значение, ниже которого лежит определенное число наблюдений, соответствующих выбранной  частоте</a:t>
            </a:r>
          </a:p>
          <a:p>
            <a:endParaRPr lang="ru-RU" dirty="0"/>
          </a:p>
          <a:p>
            <a:r>
              <a:rPr lang="ru-RU" dirty="0"/>
              <a:t>Квантили включают </a:t>
            </a:r>
            <a:r>
              <a:rPr lang="ru-RU" dirty="0">
                <a:solidFill>
                  <a:srgbClr val="00B0F0"/>
                </a:solidFill>
              </a:rPr>
              <a:t>квартили</a:t>
            </a:r>
            <a:r>
              <a:rPr lang="ru-RU" dirty="0"/>
              <a:t> и </a:t>
            </a:r>
            <a:r>
              <a:rPr lang="ru-RU" dirty="0" err="1">
                <a:solidFill>
                  <a:srgbClr val="00B0F0"/>
                </a:solidFill>
              </a:rPr>
              <a:t>процентили</a:t>
            </a:r>
            <a:endParaRPr lang="ru-RU" dirty="0">
              <a:solidFill>
                <a:srgbClr val="00B0F0"/>
              </a:solidFill>
            </a:endParaRPr>
          </a:p>
          <a:p>
            <a:endParaRPr lang="ru-RU" dirty="0"/>
          </a:p>
          <a:p>
            <a:r>
              <a:rPr lang="ru-RU" b="1" dirty="0">
                <a:solidFill>
                  <a:srgbClr val="00B0F0"/>
                </a:solidFill>
              </a:rPr>
              <a:t>Квартили</a:t>
            </a:r>
            <a:r>
              <a:rPr lang="ru-RU" dirty="0"/>
              <a:t> – это такие значения признака, которые делят распределение на 4 равные части</a:t>
            </a:r>
          </a:p>
          <a:p>
            <a:endParaRPr lang="ru-RU" dirty="0"/>
          </a:p>
          <a:p>
            <a:r>
              <a:rPr lang="ru-RU" b="1" dirty="0">
                <a:solidFill>
                  <a:srgbClr val="00B0F0"/>
                </a:solidFill>
              </a:rPr>
              <a:t>Квартиль</a:t>
            </a:r>
            <a:r>
              <a:rPr lang="ru-RU" dirty="0"/>
              <a:t> 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 -  </a:t>
            </a:r>
            <a:r>
              <a:rPr lang="kk-KZ" dirty="0"/>
              <a:t>точка на шкале</a:t>
            </a:r>
            <a:r>
              <a:rPr lang="ru-RU" dirty="0"/>
              <a:t> измеренных значений, ниже (левее которых) лежит 25% всех наблюдений.</a:t>
            </a:r>
          </a:p>
          <a:p>
            <a:endParaRPr lang="ru-RU" dirty="0"/>
          </a:p>
          <a:p>
            <a:r>
              <a:rPr lang="en-US" dirty="0"/>
              <a:t>Q</a:t>
            </a:r>
            <a:r>
              <a:rPr lang="ru-RU" baseline="-25000" dirty="0"/>
              <a:t>2  </a:t>
            </a:r>
            <a:r>
              <a:rPr lang="ru-RU" dirty="0"/>
              <a:t>- 50%		</a:t>
            </a:r>
            <a:r>
              <a:rPr lang="en-US" dirty="0"/>
              <a:t> Q</a:t>
            </a:r>
            <a:r>
              <a:rPr lang="ru-RU" baseline="-25000" dirty="0"/>
              <a:t> 3 </a:t>
            </a:r>
            <a:r>
              <a:rPr lang="ru-RU" dirty="0"/>
              <a:t>- 75%</a:t>
            </a:r>
          </a:p>
        </p:txBody>
      </p:sp>
    </p:spTree>
    <p:extLst>
      <p:ext uri="{BB962C8B-B14F-4D97-AF65-F5344CB8AC3E}">
        <p14:creationId xmlns:p14="http://schemas.microsoft.com/office/powerpoint/2010/main" val="2624401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Иллюстрации квартилей</a:t>
            </a:r>
          </a:p>
        </p:txBody>
      </p:sp>
      <p:pic>
        <p:nvPicPr>
          <p:cNvPr id="1026" name="Picture 2" descr="Как выбросы влияют на расчет среднего значения в выборке и как их убрать?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5" y="2918786"/>
            <a:ext cx="5981659" cy="1050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лава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589" y="1610559"/>
            <a:ext cx="4680520" cy="508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15480" y="4293096"/>
            <a:ext cx="4536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	</a:t>
            </a:r>
            <a:r>
              <a:rPr lang="en-US" dirty="0"/>
              <a:t>        </a:t>
            </a:r>
            <a:r>
              <a:rPr lang="ru-RU" dirty="0"/>
              <a:t>		</a:t>
            </a:r>
            <a:r>
              <a:rPr lang="en-US" dirty="0"/>
              <a:t>Q</a:t>
            </a:r>
            <a:r>
              <a:rPr lang="en-US" baseline="-25000" dirty="0"/>
              <a:t>2		</a:t>
            </a:r>
            <a:r>
              <a:rPr lang="ru-RU" baseline="-25000" dirty="0"/>
              <a:t>	</a:t>
            </a:r>
            <a:r>
              <a:rPr lang="en-US" dirty="0"/>
              <a:t>Q</a:t>
            </a:r>
            <a:r>
              <a:rPr lang="en-US" baseline="-25000" dirty="0"/>
              <a:t>3</a:t>
            </a:r>
            <a:endParaRPr lang="ru-RU" baseline="-25000" dirty="0"/>
          </a:p>
          <a:p>
            <a:r>
              <a:rPr lang="en-US" baseline="-25000" dirty="0"/>
              <a:t>		</a:t>
            </a:r>
            <a:endParaRPr lang="ru-RU" baseline="-25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962C6-FA9B-F8B2-905C-E0EEA49ABA17}"/>
              </a:ext>
            </a:extLst>
          </p:cNvPr>
          <p:cNvSpPr txBox="1"/>
          <p:nvPr/>
        </p:nvSpPr>
        <p:spPr>
          <a:xfrm>
            <a:off x="10897174" y="116053"/>
            <a:ext cx="929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засечка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8302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7030A0"/>
                </a:solidFill>
              </a:rPr>
              <a:t>Процентили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4128" y="1918952"/>
            <a:ext cx="9720073" cy="439040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00B0F0"/>
                </a:solidFill>
              </a:rPr>
              <a:t>Процентили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dirty="0"/>
              <a:t>– делят всю выборку на определенные части</a:t>
            </a:r>
          </a:p>
          <a:p>
            <a:r>
              <a:rPr lang="ru-RU" dirty="0"/>
              <a:t>Впервые использован термин </a:t>
            </a:r>
            <a:r>
              <a:rPr lang="ru-RU" dirty="0" err="1"/>
              <a:t>Ф.Гальтоном</a:t>
            </a:r>
            <a:r>
              <a:rPr lang="ru-RU" dirty="0"/>
              <a:t> 1885 г.</a:t>
            </a:r>
          </a:p>
          <a:p>
            <a:endParaRPr lang="ru-RU" dirty="0"/>
          </a:p>
          <a:p>
            <a:r>
              <a:rPr lang="ru-RU" dirty="0" err="1"/>
              <a:t>Процентиль</a:t>
            </a:r>
            <a:r>
              <a:rPr lang="ru-RU" dirty="0"/>
              <a:t> распределения – это такое значение </a:t>
            </a:r>
            <a:r>
              <a:rPr lang="ru-RU" dirty="0" err="1"/>
              <a:t>х</a:t>
            </a:r>
            <a:r>
              <a:rPr lang="ru-RU" baseline="-25000" dirty="0" err="1"/>
              <a:t>р</a:t>
            </a:r>
            <a:r>
              <a:rPr lang="ru-RU" dirty="0"/>
              <a:t>, что значения р-части совокупности меньше или равны </a:t>
            </a:r>
            <a:r>
              <a:rPr lang="ru-RU" dirty="0" err="1"/>
              <a:t>х</a:t>
            </a:r>
            <a:r>
              <a:rPr lang="ru-RU" baseline="-25000" dirty="0" err="1"/>
              <a:t>р</a:t>
            </a:r>
            <a:endParaRPr lang="ru-RU" baseline="-25000" dirty="0"/>
          </a:p>
          <a:p>
            <a:r>
              <a:rPr lang="ru-RU" b="1" dirty="0" err="1">
                <a:solidFill>
                  <a:srgbClr val="00B0F0"/>
                </a:solidFill>
              </a:rPr>
              <a:t>Процентиль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dirty="0"/>
              <a:t>– это 99 точек значений признака, которые делят упорядоченное (по возрастанию) множество наблюдений на 100 частей, равных по численности (по </a:t>
            </a:r>
            <a:r>
              <a:rPr lang="ru-RU" dirty="0" err="1"/>
              <a:t>Наследову</a:t>
            </a:r>
            <a:r>
              <a:rPr lang="ru-RU" dirty="0"/>
              <a:t> А.Д.)</a:t>
            </a:r>
          </a:p>
          <a:p>
            <a:endParaRPr lang="ru-RU" dirty="0"/>
          </a:p>
          <a:p>
            <a:r>
              <a:rPr lang="ru-RU" b="1" dirty="0" err="1">
                <a:solidFill>
                  <a:srgbClr val="00B0F0"/>
                </a:solidFill>
              </a:rPr>
              <a:t>Процентили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/>
              <a:t>– это значения признака, которые делят распределение на 10 равных частей (по Новикову А.)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937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ru-RU" dirty="0"/>
              <a:t>Меры изменчивости</a:t>
            </a:r>
          </a:p>
          <a:p>
            <a:r>
              <a:rPr lang="ru-RU" dirty="0"/>
              <a:t>Таблицы и графики распределения частот</a:t>
            </a:r>
          </a:p>
          <a:p>
            <a:r>
              <a:rPr lang="ru-RU" dirty="0"/>
              <a:t>Распределение признака</a:t>
            </a:r>
          </a:p>
          <a:p>
            <a:r>
              <a:rPr lang="ru-RU" dirty="0"/>
              <a:t>Квантили распределения</a:t>
            </a:r>
          </a:p>
          <a:p>
            <a:r>
              <a:rPr lang="ru-RU" dirty="0"/>
              <a:t>Нормальное распределение</a:t>
            </a:r>
          </a:p>
          <a:p>
            <a:pPr lvl="1"/>
            <a:r>
              <a:rPr lang="ru-RU" dirty="0"/>
              <a:t>История</a:t>
            </a:r>
          </a:p>
          <a:p>
            <a:pPr lvl="1"/>
            <a:endParaRPr lang="ru-RU" dirty="0"/>
          </a:p>
          <a:p>
            <a:r>
              <a:rPr lang="ru-RU" dirty="0"/>
              <a:t>Характеристики формы распределения</a:t>
            </a:r>
          </a:p>
          <a:p>
            <a:r>
              <a:rPr lang="ru-RU" dirty="0"/>
              <a:t>Меры отклонения распределения от симметрического</a:t>
            </a:r>
            <a:r>
              <a:rPr lang="en-US" dirty="0"/>
              <a:t> (</a:t>
            </a:r>
            <a:r>
              <a:rPr lang="kk-KZ" dirty="0"/>
              <a:t>коэфф</a:t>
            </a:r>
            <a:r>
              <a:rPr lang="ru-RU" dirty="0"/>
              <a:t>.асимметрии</a:t>
            </a:r>
            <a:r>
              <a:rPr lang="en-US" dirty="0"/>
              <a:t>)</a:t>
            </a:r>
            <a:r>
              <a:rPr lang="ru-RU" dirty="0"/>
              <a:t>.</a:t>
            </a:r>
          </a:p>
          <a:p>
            <a:r>
              <a:rPr lang="ru-RU" dirty="0"/>
              <a:t>Меры крутизны (</a:t>
            </a:r>
            <a:r>
              <a:rPr lang="ru-RU" dirty="0" err="1"/>
              <a:t>островершинности</a:t>
            </a:r>
            <a:r>
              <a:rPr lang="ru-RU" dirty="0"/>
              <a:t>) /</a:t>
            </a:r>
            <a:r>
              <a:rPr lang="ru-RU" dirty="0" err="1"/>
              <a:t>коэф.эксцесса</a:t>
            </a:r>
            <a:r>
              <a:rPr lang="ru-RU" dirty="0"/>
              <a:t>/</a:t>
            </a:r>
          </a:p>
          <a:p>
            <a:endParaRPr lang="ru-RU" dirty="0"/>
          </a:p>
          <a:p>
            <a:endParaRPr lang="ru-RU" dirty="0"/>
          </a:p>
          <a:p>
            <a:pPr lvl="2"/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802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007" y="511806"/>
            <a:ext cx="9720072" cy="1061021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</a:rPr>
              <a:t>Нормальное распределение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37007" y="1646237"/>
            <a:ext cx="9858520" cy="499747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История</a:t>
            </a:r>
          </a:p>
          <a:p>
            <a:pPr algn="just"/>
            <a:r>
              <a:rPr lang="ru-RU" dirty="0"/>
              <a:t>Нормальным такое распределение называется потому, что оно очень часто встречалось в естественно-научных исследованиях и казалось "нормой" всякого массового случайного проявления признаков. </a:t>
            </a:r>
          </a:p>
          <a:p>
            <a:r>
              <a:rPr lang="ru-RU" dirty="0"/>
              <a:t>Это распределение следует закону, открытому тремя учеными в разное время: </a:t>
            </a:r>
          </a:p>
          <a:p>
            <a:endParaRPr lang="ru-RU" dirty="0"/>
          </a:p>
          <a:p>
            <a:r>
              <a:rPr lang="ru-RU" dirty="0"/>
              <a:t>Муавром в 1733 г. в Англии, </a:t>
            </a:r>
          </a:p>
          <a:p>
            <a:r>
              <a:rPr lang="ru-RU" dirty="0"/>
              <a:t>Гауссом в 1809 г. в Германии и </a:t>
            </a:r>
          </a:p>
          <a:p>
            <a:r>
              <a:rPr lang="ru-RU" dirty="0"/>
              <a:t>Лапласом в 1812 г. во Франции</a:t>
            </a:r>
          </a:p>
          <a:p>
            <a:r>
              <a:rPr lang="en-US" sz="2400" dirty="0">
                <a:hlinkClick r:id="rId2"/>
              </a:rPr>
              <a:t>https://www.youtube.com/watch?v=EDkDv7CzHP0&amp;ab_channel=EduSpb</a:t>
            </a:r>
            <a:endParaRPr lang="kk-KZ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910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Нормальное распределение 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 rotWithShape="1">
          <a:blip r:embed="rId2"/>
          <a:srcRect l="21603" t="33076" r="26927" b="17994"/>
          <a:stretch/>
        </p:blipFill>
        <p:spPr bwMode="auto">
          <a:xfrm>
            <a:off x="2524100" y="1928802"/>
            <a:ext cx="7000924" cy="40005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8454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Формула нормального распределения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2" y="1874021"/>
            <a:ext cx="5363569" cy="237043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03797" y="4468248"/>
            <a:ext cx="84871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f (х) – относительные частоты появления каждого конкретного значения случайной величины </a:t>
            </a:r>
            <a:r>
              <a:rPr lang="ru-RU" sz="2400" i="1" dirty="0" err="1"/>
              <a:t>х</a:t>
            </a:r>
            <a:r>
              <a:rPr lang="ru-RU" sz="2400" i="1" baseline="-25000" dirty="0" err="1"/>
              <a:t>i</a:t>
            </a:r>
            <a:r>
              <a:rPr lang="ru-RU" sz="2400" dirty="0"/>
              <a:t>. </a:t>
            </a:r>
          </a:p>
          <a:p>
            <a:r>
              <a:rPr lang="ru-RU" sz="2400" dirty="0"/>
              <a:t>Предполагается, что переменная </a:t>
            </a:r>
            <a:r>
              <a:rPr lang="ru-RU" sz="2400" i="1" dirty="0" err="1"/>
              <a:t>х</a:t>
            </a:r>
            <a:r>
              <a:rPr lang="ru-RU" sz="2400" i="1" baseline="-25000" dirty="0" err="1"/>
              <a:t>i</a:t>
            </a:r>
            <a:r>
              <a:rPr lang="ru-RU" sz="2400" dirty="0"/>
              <a:t>, может принимать бесконечно большие и бесконечно малые значения, количество измерений бесконечно, а интервал квантования мал</a:t>
            </a:r>
          </a:p>
        </p:txBody>
      </p:sp>
    </p:spTree>
    <p:extLst>
      <p:ext uri="{BB962C8B-B14F-4D97-AF65-F5344CB8AC3E}">
        <p14:creationId xmlns:p14="http://schemas.microsoft.com/office/powerpoint/2010/main" val="2919349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Кривая нормального распределения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39817" y="1774873"/>
            <a:ext cx="6509984" cy="412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17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Правило трех </a:t>
            </a:r>
            <a:r>
              <a:rPr lang="ru-RU" dirty="0">
                <a:sym typeface="Symbol" panose="05050102010706020507" pitchFamily="18" charset="2"/>
              </a:rPr>
              <a:t></a:t>
            </a:r>
            <a:br>
              <a:rPr lang="ru-RU" dirty="0">
                <a:sym typeface="Symbol" panose="05050102010706020507" pitchFamily="18" charset="2"/>
              </a:rPr>
            </a:br>
            <a:r>
              <a:rPr lang="ru-RU" dirty="0">
                <a:sym typeface="Symbol" panose="05050102010706020507" pitchFamily="18" charset="2"/>
              </a:rPr>
              <a:t>3 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1556792"/>
            <a:ext cx="7543800" cy="45053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09600" y="6062117"/>
            <a:ext cx="10526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02124"/>
                </a:solidFill>
                <a:latin typeface="arial" panose="020B0604020202020204" pitchFamily="34" charset="0"/>
              </a:rPr>
              <a:t>Вероятность того, что случайная величина отклонится от своего среднего арифметического более чем на три среднеквадратических отклонения, практически равна нулю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535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822961" y="1196975"/>
            <a:ext cx="959421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990000"/>
                </a:solidFill>
              </a:rPr>
              <a:t>Мода </a:t>
            </a:r>
            <a:r>
              <a:rPr lang="ru-RU" dirty="0"/>
              <a:t> (</a:t>
            </a:r>
            <a:r>
              <a:rPr lang="en-US" dirty="0"/>
              <a:t>mode</a:t>
            </a:r>
            <a:r>
              <a:rPr lang="ru-RU" dirty="0"/>
              <a:t>) – наиболее часто встречающееся значение, локальный максимум</a:t>
            </a:r>
          </a:p>
        </p:txBody>
      </p:sp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2095473" y="214290"/>
            <a:ext cx="41033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Частотное распределение переменной</a:t>
            </a:r>
          </a:p>
        </p:txBody>
      </p:sp>
      <p:sp>
        <p:nvSpPr>
          <p:cNvPr id="50180" name="Rectangle 6"/>
          <p:cNvSpPr>
            <a:spLocks noChangeArrowheads="1"/>
          </p:cNvSpPr>
          <p:nvPr/>
        </p:nvSpPr>
        <p:spPr bwMode="auto">
          <a:xfrm>
            <a:off x="1952597" y="714356"/>
            <a:ext cx="296311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«</a:t>
            </a:r>
            <a:r>
              <a:rPr lang="ru-RU" b="1" dirty="0">
                <a:solidFill>
                  <a:srgbClr val="00B0F0"/>
                </a:solidFill>
              </a:rPr>
              <a:t>Середина</a:t>
            </a:r>
            <a:r>
              <a:rPr lang="ru-RU" dirty="0">
                <a:solidFill>
                  <a:srgbClr val="00B0F0"/>
                </a:solidFill>
              </a:rPr>
              <a:t>» распределения</a:t>
            </a: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609600" y="2133601"/>
            <a:ext cx="499903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Существует не только для количественных, но и для ранговых, и для качественных переменных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459539" y="2233613"/>
            <a:ext cx="3754437" cy="2811462"/>
            <a:chOff x="2789" y="2115"/>
            <a:chExt cx="2365" cy="1771"/>
          </a:xfrm>
        </p:grpSpPr>
        <p:pic>
          <p:nvPicPr>
            <p:cNvPr id="50184" name="Picture 8" descr="mode"/>
            <p:cNvPicPr>
              <a:picLocks noChangeAspect="1" noChangeArrowheads="1"/>
            </p:cNvPicPr>
            <p:nvPr/>
          </p:nvPicPr>
          <p:blipFill>
            <a:blip r:embed="rId2">
              <a:lum contrast="18000"/>
            </a:blip>
            <a:srcRect/>
            <a:stretch>
              <a:fillRect/>
            </a:stretch>
          </p:blipFill>
          <p:spPr bwMode="auto">
            <a:xfrm>
              <a:off x="2789" y="2115"/>
              <a:ext cx="2365" cy="1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3198" y="2205"/>
              <a:ext cx="0" cy="158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50186" name="Oval 10"/>
            <p:cNvSpPr>
              <a:spLocks noChangeAspect="1" noChangeArrowheads="1"/>
            </p:cNvSpPr>
            <p:nvPr/>
          </p:nvSpPr>
          <p:spPr bwMode="auto">
            <a:xfrm>
              <a:off x="3107" y="3702"/>
              <a:ext cx="181" cy="182"/>
            </a:xfrm>
            <a:prstGeom prst="ellipse">
              <a:avLst/>
            </a:prstGeom>
            <a:noFill/>
            <a:ln w="38100" algn="ctr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183" name="Text Box 11"/>
          <p:cNvSpPr txBox="1">
            <a:spLocks noChangeArrowheads="1"/>
          </p:cNvSpPr>
          <p:nvPr/>
        </p:nvSpPr>
        <p:spPr bwMode="auto">
          <a:xfrm>
            <a:off x="1682751" y="5086350"/>
            <a:ext cx="8664575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 dirty="0"/>
              <a:t>В первую очередь исследователя интересует </a:t>
            </a:r>
            <a:r>
              <a:rPr lang="ru-RU" sz="2200" dirty="0">
                <a:solidFill>
                  <a:srgbClr val="FFFF00"/>
                </a:solidFill>
              </a:rPr>
              <a:t>количество мод </a:t>
            </a:r>
            <a:r>
              <a:rPr lang="ru-RU" sz="2200" dirty="0"/>
              <a:t>в распределении, а не мода как таковая. Если мода не одна, наверняка выборка может быть поделена на группы</a:t>
            </a:r>
          </a:p>
        </p:txBody>
      </p:sp>
    </p:spTree>
    <p:extLst>
      <p:ext uri="{BB962C8B-B14F-4D97-AF65-F5344CB8AC3E}">
        <p14:creationId xmlns:p14="http://schemas.microsoft.com/office/powerpoint/2010/main" val="21928536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2166910" y="21429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Частотное распределение переменной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095473" y="642918"/>
            <a:ext cx="296311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«</a:t>
            </a:r>
            <a:r>
              <a:rPr lang="ru-RU" b="1" dirty="0">
                <a:solidFill>
                  <a:srgbClr val="00B0F0"/>
                </a:solidFill>
              </a:rPr>
              <a:t>Середина</a:t>
            </a:r>
            <a:r>
              <a:rPr lang="ru-RU" dirty="0">
                <a:solidFill>
                  <a:srgbClr val="00B0F0"/>
                </a:solidFill>
              </a:rPr>
              <a:t>» распределения</a:t>
            </a:r>
          </a:p>
        </p:txBody>
      </p:sp>
      <p:pic>
        <p:nvPicPr>
          <p:cNvPr id="51204" name="Picture 4" descr="mode median me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8076" y="2009775"/>
            <a:ext cx="5688013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2351088" y="1125539"/>
            <a:ext cx="777716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Мода, медиана и среднее СОВПАДАЮТ для симметричного унимодального распределения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095736" y="5786455"/>
            <a:ext cx="619125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К появлению перекоса чувствительнее всего  среднее значение</a:t>
            </a:r>
          </a:p>
        </p:txBody>
      </p:sp>
      <p:graphicFrame>
        <p:nvGraphicFramePr>
          <p:cNvPr id="35920" name="Group 80"/>
          <p:cNvGraphicFramePr>
            <a:graphicFrameLocks noGrp="1"/>
          </p:cNvGraphicFramePr>
          <p:nvPr/>
        </p:nvGraphicFramePr>
        <p:xfrm>
          <a:off x="1881159" y="4000504"/>
          <a:ext cx="1960547" cy="1921918"/>
        </p:xfrm>
        <a:graphic>
          <a:graphicData uri="http://schemas.openxmlformats.org/drawingml/2006/table">
            <a:tbl>
              <a:tblPr/>
              <a:tblGrid>
                <a:gridCol w="100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ЗАРПЛАТА, $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ЧАСТОТА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1227" name="Text Box 28"/>
          <p:cNvSpPr txBox="1">
            <a:spLocks noChangeArrowheads="1"/>
          </p:cNvSpPr>
          <p:nvPr/>
        </p:nvSpPr>
        <p:spPr bwMode="auto">
          <a:xfrm>
            <a:off x="5427664" y="4926013"/>
            <a:ext cx="54373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1/3</a:t>
            </a:r>
          </a:p>
        </p:txBody>
      </p:sp>
      <p:sp>
        <p:nvSpPr>
          <p:cNvPr id="51228" name="Text Box 29"/>
          <p:cNvSpPr txBox="1">
            <a:spLocks noChangeArrowheads="1"/>
          </p:cNvSpPr>
          <p:nvPr/>
        </p:nvSpPr>
        <p:spPr bwMode="auto">
          <a:xfrm>
            <a:off x="5919789" y="4926013"/>
            <a:ext cx="54373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1273950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4"/>
          <p:cNvSpPr txBox="1">
            <a:spLocks noChangeArrowheads="1"/>
          </p:cNvSpPr>
          <p:nvPr/>
        </p:nvSpPr>
        <p:spPr bwMode="auto">
          <a:xfrm>
            <a:off x="1914525" y="15875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0000"/>
                </a:solidFill>
              </a:rPr>
              <a:t>Частотное распределение переменной</a:t>
            </a:r>
          </a:p>
        </p:txBody>
      </p:sp>
      <p:sp>
        <p:nvSpPr>
          <p:cNvPr id="55299" name="Text Box 5"/>
          <p:cNvSpPr txBox="1">
            <a:spLocks noChangeArrowheads="1"/>
          </p:cNvSpPr>
          <p:nvPr/>
        </p:nvSpPr>
        <p:spPr bwMode="auto">
          <a:xfrm>
            <a:off x="3000376" y="692150"/>
            <a:ext cx="417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 </a:t>
            </a:r>
            <a:r>
              <a:rPr lang="ru-RU">
                <a:solidFill>
                  <a:srgbClr val="FF0000"/>
                </a:solidFill>
              </a:rPr>
              <a:t>ФОРМЕ</a:t>
            </a:r>
            <a:r>
              <a:rPr lang="ru-RU"/>
              <a:t> распределения различаются:</a:t>
            </a:r>
          </a:p>
        </p:txBody>
      </p:sp>
      <p:sp>
        <p:nvSpPr>
          <p:cNvPr id="55300" name="Text Box 6"/>
          <p:cNvSpPr txBox="1">
            <a:spLocks noChangeArrowheads="1"/>
          </p:cNvSpPr>
          <p:nvPr/>
        </p:nvSpPr>
        <p:spPr bwMode="auto">
          <a:xfrm>
            <a:off x="2208214" y="1268414"/>
            <a:ext cx="5400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ru-RU" sz="2000"/>
              <a:t>По количеству «максимумов» (мод):</a:t>
            </a:r>
          </a:p>
        </p:txBody>
      </p:sp>
      <p:sp>
        <p:nvSpPr>
          <p:cNvPr id="55301" name="Line 7"/>
          <p:cNvSpPr>
            <a:spLocks noChangeShapeType="1"/>
          </p:cNvSpPr>
          <p:nvPr/>
        </p:nvSpPr>
        <p:spPr bwMode="auto">
          <a:xfrm flipH="1">
            <a:off x="3216275" y="1773238"/>
            <a:ext cx="151130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2" name="Line 8"/>
          <p:cNvSpPr>
            <a:spLocks noChangeShapeType="1"/>
          </p:cNvSpPr>
          <p:nvPr/>
        </p:nvSpPr>
        <p:spPr bwMode="auto">
          <a:xfrm>
            <a:off x="5880100" y="1773238"/>
            <a:ext cx="71438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3" name="Text Box 9"/>
          <p:cNvSpPr txBox="1">
            <a:spLocks noChangeArrowheads="1"/>
          </p:cNvSpPr>
          <p:nvPr/>
        </p:nvSpPr>
        <p:spPr bwMode="auto">
          <a:xfrm>
            <a:off x="2424113" y="2492376"/>
            <a:ext cx="2519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унимодальное</a:t>
            </a:r>
          </a:p>
        </p:txBody>
      </p:sp>
      <p:sp>
        <p:nvSpPr>
          <p:cNvPr id="55304" name="Text Box 10"/>
          <p:cNvSpPr txBox="1">
            <a:spLocks noChangeArrowheads="1"/>
          </p:cNvSpPr>
          <p:nvPr/>
        </p:nvSpPr>
        <p:spPr bwMode="auto">
          <a:xfrm>
            <a:off x="4872039" y="3141664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бимодальное</a:t>
            </a:r>
          </a:p>
        </p:txBody>
      </p:sp>
      <p:sp>
        <p:nvSpPr>
          <p:cNvPr id="55305" name="Line 11"/>
          <p:cNvSpPr>
            <a:spLocks noChangeShapeType="1"/>
          </p:cNvSpPr>
          <p:nvPr/>
        </p:nvSpPr>
        <p:spPr bwMode="auto">
          <a:xfrm>
            <a:off x="6888164" y="1700213"/>
            <a:ext cx="1584325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6" name="Text Box 12"/>
          <p:cNvSpPr txBox="1">
            <a:spLocks noChangeArrowheads="1"/>
          </p:cNvSpPr>
          <p:nvPr/>
        </p:nvSpPr>
        <p:spPr bwMode="auto">
          <a:xfrm>
            <a:off x="7751764" y="2455864"/>
            <a:ext cx="2376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мультимодальное</a:t>
            </a:r>
          </a:p>
        </p:txBody>
      </p:sp>
      <p:pic>
        <p:nvPicPr>
          <p:cNvPr id="55307" name="Picture 13" descr="multimodal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565" t="12535" r="10423" b="7085"/>
          <a:stretch>
            <a:fillRect/>
          </a:stretch>
        </p:blipFill>
        <p:spPr>
          <a:xfrm>
            <a:off x="7453322" y="2714621"/>
            <a:ext cx="2741612" cy="2022475"/>
          </a:xfrm>
          <a:noFill/>
        </p:spPr>
      </p:pic>
      <p:pic>
        <p:nvPicPr>
          <p:cNvPr id="55308" name="Picture 18" descr="bimodal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595802" y="3714752"/>
            <a:ext cx="2476500" cy="914400"/>
          </a:xfrm>
          <a:noFill/>
        </p:spPr>
      </p:pic>
      <p:pic>
        <p:nvPicPr>
          <p:cNvPr id="55309" name="Picture 21" descr="unimodal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lum contrast="12000"/>
          </a:blip>
          <a:srcRect l="15665" t="13197" r="16945" b="11168"/>
          <a:stretch>
            <a:fillRect/>
          </a:stretch>
        </p:blipFill>
        <p:spPr>
          <a:xfrm>
            <a:off x="1524000" y="3068638"/>
            <a:ext cx="2305050" cy="1905000"/>
          </a:xfrm>
          <a:noFill/>
        </p:spPr>
      </p:pic>
      <p:sp>
        <p:nvSpPr>
          <p:cNvPr id="55310" name="Text Box 24"/>
          <p:cNvSpPr txBox="1">
            <a:spLocks noChangeArrowheads="1"/>
          </p:cNvSpPr>
          <p:nvPr/>
        </p:nvSpPr>
        <p:spPr bwMode="auto">
          <a:xfrm>
            <a:off x="5103814" y="5218114"/>
            <a:ext cx="5456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обычно возникают, если популяция имеет естественные обособленные подгруппы</a:t>
            </a:r>
          </a:p>
        </p:txBody>
      </p:sp>
      <p:sp>
        <p:nvSpPr>
          <p:cNvPr id="55311" name="AutoShape 25"/>
          <p:cNvSpPr>
            <a:spLocks/>
          </p:cNvSpPr>
          <p:nvPr/>
        </p:nvSpPr>
        <p:spPr bwMode="auto">
          <a:xfrm rot="5400000">
            <a:off x="7392194" y="2564607"/>
            <a:ext cx="431800" cy="5040312"/>
          </a:xfrm>
          <a:prstGeom prst="rightBrace">
            <a:avLst>
              <a:gd name="adj1" fmla="val 9727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991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914525" y="15875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Частотное распределение переменной</a:t>
            </a:r>
          </a:p>
        </p:txBody>
      </p:sp>
      <p:sp>
        <p:nvSpPr>
          <p:cNvPr id="56323" name="Text Box 6"/>
          <p:cNvSpPr txBox="1">
            <a:spLocks noChangeArrowheads="1"/>
          </p:cNvSpPr>
          <p:nvPr/>
        </p:nvSpPr>
        <p:spPr bwMode="auto">
          <a:xfrm>
            <a:off x="2187575" y="1263651"/>
            <a:ext cx="336399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spcBef>
                <a:spcPct val="20000"/>
              </a:spcBef>
              <a:buFontTx/>
              <a:buAutoNum type="arabicPeriod" startAt="2"/>
            </a:pPr>
            <a:r>
              <a:rPr lang="ru-RU" sz="2000"/>
              <a:t>По признаку симметрии:</a:t>
            </a:r>
          </a:p>
          <a:p>
            <a:pPr marL="914400" lvl="1" indent="-457200">
              <a:spcBef>
                <a:spcPct val="20000"/>
              </a:spcBef>
            </a:pPr>
            <a:endParaRPr lang="ru-RU" sz="2000"/>
          </a:p>
        </p:txBody>
      </p:sp>
      <p:sp>
        <p:nvSpPr>
          <p:cNvPr id="56324" name="Line 7"/>
          <p:cNvSpPr>
            <a:spLocks noChangeShapeType="1"/>
          </p:cNvSpPr>
          <p:nvPr/>
        </p:nvSpPr>
        <p:spPr bwMode="auto">
          <a:xfrm flipH="1">
            <a:off x="3216275" y="1773238"/>
            <a:ext cx="151130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25" name="Line 8"/>
          <p:cNvSpPr>
            <a:spLocks noChangeShapeType="1"/>
          </p:cNvSpPr>
          <p:nvPr/>
        </p:nvSpPr>
        <p:spPr bwMode="auto">
          <a:xfrm>
            <a:off x="6888164" y="1700213"/>
            <a:ext cx="1584325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26" name="Text Box 9"/>
          <p:cNvSpPr txBox="1">
            <a:spLocks noChangeArrowheads="1"/>
          </p:cNvSpPr>
          <p:nvPr/>
        </p:nvSpPr>
        <p:spPr bwMode="auto">
          <a:xfrm>
            <a:off x="2351089" y="2492376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000"/>
              <a:t>Симметричное</a:t>
            </a:r>
          </a:p>
        </p:txBody>
      </p:sp>
      <p:sp>
        <p:nvSpPr>
          <p:cNvPr id="56327" name="Text Box 10"/>
          <p:cNvSpPr txBox="1">
            <a:spLocks noChangeArrowheads="1"/>
          </p:cNvSpPr>
          <p:nvPr/>
        </p:nvSpPr>
        <p:spPr bwMode="auto">
          <a:xfrm>
            <a:off x="7032625" y="2492376"/>
            <a:ext cx="302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000"/>
              <a:t>Скошенное (</a:t>
            </a:r>
            <a:r>
              <a:rPr lang="en-US" sz="2000"/>
              <a:t>skewed</a:t>
            </a:r>
            <a:r>
              <a:rPr lang="ru-RU" sz="2000"/>
              <a:t>)</a:t>
            </a:r>
          </a:p>
        </p:txBody>
      </p:sp>
      <p:pic>
        <p:nvPicPr>
          <p:cNvPr id="56328" name="Picture 11" descr="symm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3068638"/>
            <a:ext cx="2476500" cy="914400"/>
          </a:xfrm>
          <a:noFill/>
        </p:spPr>
      </p:pic>
      <p:sp>
        <p:nvSpPr>
          <p:cNvPr id="56329" name="Line 19"/>
          <p:cNvSpPr>
            <a:spLocks noChangeShapeType="1"/>
          </p:cNvSpPr>
          <p:nvPr/>
        </p:nvSpPr>
        <p:spPr bwMode="auto">
          <a:xfrm flipH="1">
            <a:off x="6311900" y="2924176"/>
            <a:ext cx="1511300" cy="5762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30" name="Line 20"/>
          <p:cNvSpPr>
            <a:spLocks noChangeShapeType="1"/>
          </p:cNvSpPr>
          <p:nvPr/>
        </p:nvSpPr>
        <p:spPr bwMode="auto">
          <a:xfrm>
            <a:off x="8688389" y="2924176"/>
            <a:ext cx="287337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31" name="Text Box 21"/>
          <p:cNvSpPr txBox="1">
            <a:spLocks noChangeArrowheads="1"/>
          </p:cNvSpPr>
          <p:nvPr/>
        </p:nvSpPr>
        <p:spPr bwMode="auto">
          <a:xfrm>
            <a:off x="8256588" y="3357564"/>
            <a:ext cx="1871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вправо (</a:t>
            </a:r>
            <a:r>
              <a:rPr lang="en-US" sz="2000"/>
              <a:t>positively</a:t>
            </a:r>
            <a:r>
              <a:rPr lang="ru-RU" sz="2000"/>
              <a:t>)</a:t>
            </a:r>
          </a:p>
        </p:txBody>
      </p:sp>
      <p:sp>
        <p:nvSpPr>
          <p:cNvPr id="56332" name="Text Box 22"/>
          <p:cNvSpPr txBox="1">
            <a:spLocks noChangeArrowheads="1"/>
          </p:cNvSpPr>
          <p:nvPr/>
        </p:nvSpPr>
        <p:spPr bwMode="auto">
          <a:xfrm>
            <a:off x="5303838" y="3284539"/>
            <a:ext cx="1439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000"/>
              <a:t>влево </a:t>
            </a:r>
            <a:r>
              <a:rPr lang="en-US" sz="2000"/>
              <a:t>negatively</a:t>
            </a:r>
            <a:endParaRPr lang="ru-RU" sz="2000"/>
          </a:p>
        </p:txBody>
      </p:sp>
      <p:pic>
        <p:nvPicPr>
          <p:cNvPr id="56333" name="Picture 25" descr="Skewness_Statistics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>
            <a:off x="5016501" y="3933825"/>
            <a:ext cx="5040313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4" name="Text Box 5"/>
          <p:cNvSpPr txBox="1">
            <a:spLocks noChangeArrowheads="1"/>
          </p:cNvSpPr>
          <p:nvPr/>
        </p:nvSpPr>
        <p:spPr bwMode="auto">
          <a:xfrm>
            <a:off x="3000376" y="692150"/>
            <a:ext cx="417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 </a:t>
            </a:r>
            <a:r>
              <a:rPr lang="ru-RU">
                <a:solidFill>
                  <a:srgbClr val="FF0000"/>
                </a:solidFill>
              </a:rPr>
              <a:t>ФОРМЕ</a:t>
            </a:r>
            <a:r>
              <a:rPr lang="ru-RU"/>
              <a:t> распределения различаются:</a:t>
            </a:r>
          </a:p>
        </p:txBody>
      </p:sp>
    </p:spTree>
    <p:extLst>
      <p:ext uri="{BB962C8B-B14F-4D97-AF65-F5344CB8AC3E}">
        <p14:creationId xmlns:p14="http://schemas.microsoft.com/office/powerpoint/2010/main" val="3664701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2024034" y="285728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Частотное распределение переменной</a:t>
            </a:r>
          </a:p>
        </p:txBody>
      </p:sp>
      <p:sp>
        <p:nvSpPr>
          <p:cNvPr id="57347" name="Text Box 6"/>
          <p:cNvSpPr txBox="1">
            <a:spLocks noChangeArrowheads="1"/>
          </p:cNvSpPr>
          <p:nvPr/>
        </p:nvSpPr>
        <p:spPr bwMode="auto">
          <a:xfrm>
            <a:off x="4583114" y="1268413"/>
            <a:ext cx="21398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spcBef>
                <a:spcPct val="20000"/>
              </a:spcBef>
            </a:pPr>
            <a:r>
              <a:rPr lang="en-US" sz="2000"/>
              <a:t>3. </a:t>
            </a:r>
            <a:r>
              <a:rPr lang="ru-RU" sz="2000"/>
              <a:t>распределение</a:t>
            </a:r>
          </a:p>
        </p:txBody>
      </p:sp>
      <p:sp>
        <p:nvSpPr>
          <p:cNvPr id="57348" name="Line 8"/>
          <p:cNvSpPr>
            <a:spLocks noChangeShapeType="1"/>
          </p:cNvSpPr>
          <p:nvPr/>
        </p:nvSpPr>
        <p:spPr bwMode="auto">
          <a:xfrm flipH="1">
            <a:off x="3216275" y="1773238"/>
            <a:ext cx="151130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7349" name="Line 9"/>
          <p:cNvSpPr>
            <a:spLocks noChangeShapeType="1"/>
          </p:cNvSpPr>
          <p:nvPr/>
        </p:nvSpPr>
        <p:spPr bwMode="auto">
          <a:xfrm>
            <a:off x="6888164" y="1700213"/>
            <a:ext cx="1584325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7350" name="Text Box 10"/>
          <p:cNvSpPr txBox="1">
            <a:spLocks noChangeArrowheads="1"/>
          </p:cNvSpPr>
          <p:nvPr/>
        </p:nvSpPr>
        <p:spPr bwMode="auto">
          <a:xfrm>
            <a:off x="2711450" y="2492376"/>
            <a:ext cx="259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асимптотическое</a:t>
            </a:r>
          </a:p>
        </p:txBody>
      </p:sp>
      <p:sp>
        <p:nvSpPr>
          <p:cNvPr id="57351" name="Text Box 11"/>
          <p:cNvSpPr txBox="1">
            <a:spLocks noChangeArrowheads="1"/>
          </p:cNvSpPr>
          <p:nvPr/>
        </p:nvSpPr>
        <p:spPr bwMode="auto">
          <a:xfrm>
            <a:off x="7248525" y="2492376"/>
            <a:ext cx="259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не асимптотическое</a:t>
            </a:r>
          </a:p>
        </p:txBody>
      </p:sp>
      <p:pic>
        <p:nvPicPr>
          <p:cNvPr id="57352" name="Picture 17" descr="sym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8163" y="3068638"/>
            <a:ext cx="2476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279650" y="3213101"/>
            <a:ext cx="2808288" cy="766763"/>
            <a:chOff x="476" y="2024"/>
            <a:chExt cx="1769" cy="483"/>
          </a:xfrm>
        </p:grpSpPr>
        <p:pic>
          <p:nvPicPr>
            <p:cNvPr id="57355" name="Picture 12" descr="asymptotic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DEDEDD"/>
                </a:clrFrom>
                <a:clrTo>
                  <a:srgbClr val="DEDEDD">
                    <a:alpha val="0"/>
                  </a:srgbClr>
                </a:clrTo>
              </a:clrChange>
              <a:lum bright="-36000" contrast="78000"/>
            </a:blip>
            <a:srcRect l="3751" t="66893" r="10049" b="957"/>
            <a:stretch>
              <a:fillRect/>
            </a:stretch>
          </p:blipFill>
          <p:spPr bwMode="auto">
            <a:xfrm>
              <a:off x="476" y="2115"/>
              <a:ext cx="1724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7356" name="Rectangle 18"/>
            <p:cNvSpPr>
              <a:spLocks noChangeArrowheads="1"/>
            </p:cNvSpPr>
            <p:nvPr/>
          </p:nvSpPr>
          <p:spPr bwMode="auto">
            <a:xfrm>
              <a:off x="2064" y="2024"/>
              <a:ext cx="181" cy="1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7354" name="Text Box 5"/>
          <p:cNvSpPr txBox="1">
            <a:spLocks noChangeArrowheads="1"/>
          </p:cNvSpPr>
          <p:nvPr/>
        </p:nvSpPr>
        <p:spPr bwMode="auto">
          <a:xfrm>
            <a:off x="3000376" y="692150"/>
            <a:ext cx="417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 </a:t>
            </a:r>
            <a:r>
              <a:rPr lang="ru-RU">
                <a:solidFill>
                  <a:srgbClr val="FF0000"/>
                </a:solidFill>
              </a:rPr>
              <a:t>ФОРМЕ</a:t>
            </a:r>
            <a:r>
              <a:rPr lang="ru-RU"/>
              <a:t> распределения различаются:</a:t>
            </a:r>
          </a:p>
        </p:txBody>
      </p:sp>
    </p:spTree>
    <p:extLst>
      <p:ext uri="{BB962C8B-B14F-4D97-AF65-F5344CB8AC3E}">
        <p14:creationId xmlns:p14="http://schemas.microsoft.com/office/powerpoint/2010/main" val="111925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09720" y="285728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spcBef>
                <a:spcPct val="0"/>
              </a:spcBef>
              <a:defRPr/>
            </a:pPr>
            <a:r>
              <a:rPr lang="kk-KZ" sz="2800" dirty="0">
                <a:latin typeface="+mj-lt"/>
                <a:ea typeface="+mj-ea"/>
                <a:cs typeface="+mj-cs"/>
              </a:rPr>
              <a:t>Литература</a:t>
            </a:r>
            <a:endParaRPr lang="ru-RU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0" y="1000109"/>
            <a:ext cx="11775439" cy="5857891"/>
          </a:xfrm>
        </p:spPr>
        <p:txBody>
          <a:bodyPr>
            <a:noAutofit/>
          </a:bodyPr>
          <a:lstStyle/>
          <a:p>
            <a:r>
              <a:rPr lang="ru-RU" sz="1600" dirty="0"/>
              <a:t>Новикова Н.В., Новиков А.И. Математические методы в психологии. – М., 2015 (</a:t>
            </a:r>
            <a:r>
              <a:rPr lang="en-US" sz="1600" dirty="0" err="1"/>
              <a:t>Exel</a:t>
            </a:r>
            <a:r>
              <a:rPr lang="en-US" sz="1600" dirty="0"/>
              <a:t> </a:t>
            </a:r>
            <a:r>
              <a:rPr lang="kk-KZ" sz="1600" dirty="0"/>
              <a:t>и </a:t>
            </a:r>
            <a:r>
              <a:rPr lang="en-US" sz="1600" dirty="0"/>
              <a:t>SPSS</a:t>
            </a:r>
            <a:r>
              <a:rPr lang="ru-RU" sz="1600" dirty="0"/>
              <a:t>)</a:t>
            </a:r>
          </a:p>
          <a:p>
            <a:r>
              <a:rPr lang="ru-RU" sz="1600" dirty="0"/>
              <a:t>Гребенникова, И. В. Методы математической обработки экспериментальных данных: </a:t>
            </a:r>
            <a:r>
              <a:rPr lang="ru-RU" sz="1600" dirty="0" err="1"/>
              <a:t>учеб-но-методическое</a:t>
            </a:r>
            <a:r>
              <a:rPr lang="ru-RU" sz="1600" dirty="0"/>
              <a:t> пособие / И. В. Гребенникова. — Екатеринбург : Изд-во  Урал. ун-та, 2015. — 124 с.</a:t>
            </a:r>
          </a:p>
          <a:p>
            <a:r>
              <a:rPr lang="ru-RU" sz="1600" dirty="0" err="1"/>
              <a:t>Наследов</a:t>
            </a:r>
            <a:r>
              <a:rPr lang="ru-RU" sz="16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kk-KZ" sz="1600" dirty="0"/>
              <a:t>Болтаева Ә.М. Психологиялық ғылыми зерттеулерді ұйымдастыру: оқу құралы. – Алматы, 2015. – 122 б.</a:t>
            </a:r>
            <a:endParaRPr lang="ru-RU" sz="1600" dirty="0"/>
          </a:p>
          <a:p>
            <a:r>
              <a:rPr lang="ru-RU" sz="1600" dirty="0"/>
              <a:t>Титкова Л.С. Математические методы в психологии. - Владивосток, 2002. – 85с.</a:t>
            </a:r>
          </a:p>
          <a:p>
            <a:r>
              <a:rPr lang="ru-RU" sz="1600" dirty="0"/>
              <a:t>Сидоренко, Е. В.     Методы математической обработки в психологии [Текст] : монография / Е. В. Сидоренко. - Санкт-Петербург : Социально-психологический центр, 1996. - 349,[3] с.</a:t>
            </a:r>
          </a:p>
          <a:p>
            <a:r>
              <a:rPr lang="en-US" sz="1600" dirty="0"/>
              <a:t>George D., </a:t>
            </a:r>
            <a:r>
              <a:rPr lang="en-US" sz="1600" dirty="0" err="1"/>
              <a:t>Mallery</a:t>
            </a:r>
            <a:r>
              <a:rPr lang="en-US" sz="1600" dirty="0"/>
              <a:t> P. IBM SPSS Statistics 23 Step by Step: A Simple Guide and Reference. – </a:t>
            </a:r>
            <a:r>
              <a:rPr lang="en-US" sz="1600" dirty="0" err="1"/>
              <a:t>Routledge</a:t>
            </a:r>
            <a:r>
              <a:rPr lang="en-US" sz="1600" dirty="0"/>
              <a:t>, 2016. </a:t>
            </a:r>
            <a:endParaRPr lang="ru-RU" sz="1600" dirty="0"/>
          </a:p>
          <a:p>
            <a:r>
              <a:rPr lang="lt-LT" sz="1600" dirty="0">
                <a:hlinkClick r:id="rId2"/>
              </a:rPr>
              <a:t>https://ru.coursera.org/lecture/matematicheskiye-metody-v-psikhologii/vidieo-3-1-normal-noie-raspriedielieniie-pbNpV</a:t>
            </a:r>
            <a:endParaRPr lang="ru-RU" sz="1600" dirty="0"/>
          </a:p>
          <a:p>
            <a:endParaRPr lang="ru-RU" sz="1600" dirty="0"/>
          </a:p>
          <a:p>
            <a:r>
              <a:rPr lang="en-US" sz="1600" dirty="0"/>
              <a:t>Z-</a:t>
            </a:r>
            <a:r>
              <a:rPr lang="kk-KZ" sz="1600" dirty="0"/>
              <a:t>преобразование</a:t>
            </a:r>
          </a:p>
          <a:p>
            <a:r>
              <a:rPr lang="en-US" sz="1600" dirty="0">
                <a:hlinkClick r:id="rId3"/>
              </a:rPr>
              <a:t>https://statanaliz.info/statistica/teoriya-veroyatnostej/normalnoe-raspredelenie-v-excel/</a:t>
            </a:r>
            <a:endParaRPr lang="kk-KZ" sz="1600" dirty="0"/>
          </a:p>
          <a:p>
            <a:r>
              <a:rPr lang="kk-KZ" sz="1600" dirty="0"/>
              <a:t>Доска Гальтона </a:t>
            </a:r>
            <a:r>
              <a:rPr lang="en-US" sz="1600" dirty="0">
                <a:hlinkClick r:id="rId4"/>
              </a:rPr>
              <a:t>https://www.youtube.com/watch?v=EDkDv7CzHP0&amp;ab_channel=EduSpb</a:t>
            </a:r>
            <a:endParaRPr lang="kk-KZ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39848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4"/>
          <p:cNvSpPr txBox="1">
            <a:spLocks noChangeArrowheads="1"/>
          </p:cNvSpPr>
          <p:nvPr/>
        </p:nvSpPr>
        <p:spPr bwMode="auto">
          <a:xfrm>
            <a:off x="1914525" y="15875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Частотное распределение переменной</a:t>
            </a:r>
          </a:p>
        </p:txBody>
      </p:sp>
      <p:sp>
        <p:nvSpPr>
          <p:cNvPr id="58371" name="Text Box 5"/>
          <p:cNvSpPr txBox="1">
            <a:spLocks noChangeArrowheads="1"/>
          </p:cNvSpPr>
          <p:nvPr/>
        </p:nvSpPr>
        <p:spPr bwMode="auto">
          <a:xfrm>
            <a:off x="3043239" y="620714"/>
            <a:ext cx="4155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Нормальное распределение </a:t>
            </a:r>
            <a:r>
              <a:rPr lang="ru-RU"/>
              <a:t>(Гауссово):</a:t>
            </a:r>
          </a:p>
          <a:p>
            <a:r>
              <a:rPr lang="ru-RU"/>
              <a:t>первое знакомство</a:t>
            </a:r>
          </a:p>
        </p:txBody>
      </p:sp>
      <p:sp>
        <p:nvSpPr>
          <p:cNvPr id="58372" name="Text Box 6"/>
          <p:cNvSpPr txBox="1">
            <a:spLocks noChangeArrowheads="1"/>
          </p:cNvSpPr>
          <p:nvPr/>
        </p:nvSpPr>
        <p:spPr bwMode="auto">
          <a:xfrm>
            <a:off x="1919289" y="1844675"/>
            <a:ext cx="2134687" cy="923330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/>
              <a:t> Унимодальное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Симметричное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Асимптотическое</a:t>
            </a:r>
          </a:p>
        </p:txBody>
      </p:sp>
      <p:sp>
        <p:nvSpPr>
          <p:cNvPr id="58373" name="Text Box 7"/>
          <p:cNvSpPr txBox="1">
            <a:spLocks noChangeArrowheads="1"/>
          </p:cNvSpPr>
          <p:nvPr/>
        </p:nvSpPr>
        <p:spPr bwMode="auto">
          <a:xfrm>
            <a:off x="1703388" y="5445126"/>
            <a:ext cx="8856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Высота деревьев, масса тела новорожденных, </a:t>
            </a:r>
            <a:r>
              <a:rPr lang="en-US" sz="2000"/>
              <a:t>IQ</a:t>
            </a:r>
            <a:r>
              <a:rPr lang="ru-RU" sz="2000"/>
              <a:t>, скорость прохождения лабиринта крысами и многие, многие другие переменные</a:t>
            </a:r>
          </a:p>
        </p:txBody>
      </p:sp>
      <p:pic>
        <p:nvPicPr>
          <p:cNvPr id="5837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7938" y="1484314"/>
            <a:ext cx="5302250" cy="397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5" name="Text Box 9"/>
          <p:cNvSpPr txBox="1">
            <a:spLocks noChangeArrowheads="1"/>
          </p:cNvSpPr>
          <p:nvPr/>
        </p:nvSpPr>
        <p:spPr bwMode="auto">
          <a:xfrm>
            <a:off x="2063751" y="3573463"/>
            <a:ext cx="22320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Это </a:t>
            </a:r>
            <a:r>
              <a:rPr lang="ru-RU" sz="2000" u="sng"/>
              <a:t>непрерывное</a:t>
            </a:r>
            <a:r>
              <a:rPr lang="ru-RU" sz="2000"/>
              <a:t> распределение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611314" y="6165851"/>
            <a:ext cx="8252837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Название в честь Гаусса не совсем справедливо – первым его описал вовсе не он.</a:t>
            </a:r>
          </a:p>
          <a:p>
            <a:r>
              <a:rPr lang="ru-RU"/>
              <a:t>Симметрия и эксцесс.</a:t>
            </a:r>
          </a:p>
        </p:txBody>
      </p:sp>
    </p:spTree>
    <p:extLst>
      <p:ext uri="{BB962C8B-B14F-4D97-AF65-F5344CB8AC3E}">
        <p14:creationId xmlns:p14="http://schemas.microsoft.com/office/powerpoint/2010/main" val="27911689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10, 15, 16, 17, 19, 20, 21, 21, 22, 24, 25, 25, 26, 27, 27, 28, 29, 29, 32, 33, 34, 34, 35, 37, 39, 40,  41, 43, 44, 47</a:t>
            </a:r>
          </a:p>
        </p:txBody>
      </p:sp>
    </p:spTree>
    <p:extLst>
      <p:ext uri="{BB962C8B-B14F-4D97-AF65-F5344CB8AC3E}">
        <p14:creationId xmlns:p14="http://schemas.microsoft.com/office/powerpoint/2010/main" val="1514392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-187516"/>
            <a:ext cx="9720072" cy="1499616"/>
          </a:xfrm>
        </p:spPr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701899"/>
            <a:ext cx="9720073" cy="615610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1курс 2 курс</a:t>
            </a:r>
          </a:p>
          <a:p>
            <a:r>
              <a:rPr lang="ru-RU" dirty="0"/>
              <a:t>30 	24</a:t>
            </a:r>
          </a:p>
          <a:p>
            <a:r>
              <a:rPr lang="ru-RU" dirty="0"/>
              <a:t>27	 17</a:t>
            </a:r>
          </a:p>
          <a:p>
            <a:r>
              <a:rPr lang="ru-RU" dirty="0"/>
              <a:t>23 	17</a:t>
            </a:r>
          </a:p>
          <a:p>
            <a:r>
              <a:rPr lang="ru-RU" dirty="0"/>
              <a:t>22 	15</a:t>
            </a:r>
          </a:p>
          <a:p>
            <a:r>
              <a:rPr lang="ru-RU" dirty="0"/>
              <a:t>19 	15</a:t>
            </a:r>
          </a:p>
          <a:p>
            <a:r>
              <a:rPr lang="ru-RU" dirty="0"/>
              <a:t>19 	14</a:t>
            </a:r>
          </a:p>
          <a:p>
            <a:r>
              <a:rPr lang="ru-RU" dirty="0"/>
              <a:t>18 	14</a:t>
            </a:r>
          </a:p>
          <a:p>
            <a:r>
              <a:rPr lang="ru-RU" dirty="0"/>
              <a:t>16 	13</a:t>
            </a:r>
          </a:p>
          <a:p>
            <a:r>
              <a:rPr lang="ru-RU" dirty="0"/>
              <a:t>15	 12</a:t>
            </a:r>
          </a:p>
          <a:p>
            <a:r>
              <a:rPr lang="ru-RU" dirty="0"/>
              <a:t>14 	12</a:t>
            </a:r>
          </a:p>
          <a:p>
            <a:r>
              <a:rPr lang="ru-RU" dirty="0"/>
              <a:t>13 	11</a:t>
            </a:r>
          </a:p>
          <a:p>
            <a:r>
              <a:rPr lang="ru-RU" dirty="0"/>
              <a:t>12	 11</a:t>
            </a:r>
          </a:p>
          <a:p>
            <a:r>
              <a:rPr lang="ru-RU" dirty="0"/>
              <a:t>12	 8</a:t>
            </a:r>
          </a:p>
          <a:p>
            <a:r>
              <a:rPr lang="ru-RU" dirty="0"/>
              <a:t>12 	8</a:t>
            </a:r>
          </a:p>
          <a:p>
            <a:r>
              <a:rPr lang="ru-RU" dirty="0"/>
              <a:t>10 	7</a:t>
            </a:r>
          </a:p>
          <a:p>
            <a:r>
              <a:rPr lang="ru-RU" dirty="0"/>
              <a:t>10 	7</a:t>
            </a:r>
          </a:p>
          <a:p>
            <a:r>
              <a:rPr lang="ru-RU" dirty="0"/>
              <a:t>10 	4</a:t>
            </a:r>
          </a:p>
          <a:p>
            <a:r>
              <a:rPr lang="ru-RU" dirty="0"/>
              <a:t>10 	0</a:t>
            </a:r>
          </a:p>
        </p:txBody>
      </p:sp>
    </p:spTree>
    <p:extLst>
      <p:ext uri="{BB962C8B-B14F-4D97-AF65-F5344CB8AC3E}">
        <p14:creationId xmlns:p14="http://schemas.microsoft.com/office/powerpoint/2010/main" val="42454276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7030A0"/>
                </a:solidFill>
              </a:rPr>
              <a:t>Характеристики формы распределения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2084832"/>
            <a:ext cx="9720073" cy="4023360"/>
          </a:xfrm>
        </p:spPr>
        <p:txBody>
          <a:bodyPr/>
          <a:lstStyle/>
          <a:p>
            <a:r>
              <a:rPr lang="kk-KZ" b="1" dirty="0"/>
              <a:t>Асимметрия </a:t>
            </a:r>
            <a:r>
              <a:rPr lang="ru-RU" dirty="0"/>
              <a:t>-</a:t>
            </a:r>
            <a:r>
              <a:rPr lang="kk-KZ" dirty="0"/>
              <a:t> степень отклонения графика распределения частот от симметрического вида относительного среднего значения</a:t>
            </a:r>
          </a:p>
          <a:p>
            <a:endParaRPr lang="ru-RU" dirty="0"/>
          </a:p>
          <a:p>
            <a:r>
              <a:rPr lang="ru-RU" b="1" dirty="0"/>
              <a:t>Эксцесс </a:t>
            </a:r>
            <a:r>
              <a:rPr lang="ru-RU" dirty="0"/>
              <a:t>– мера </a:t>
            </a:r>
            <a:r>
              <a:rPr lang="ru-RU" dirty="0" err="1"/>
              <a:t>плосковершинности</a:t>
            </a:r>
            <a:r>
              <a:rPr lang="ru-RU" dirty="0"/>
              <a:t> или остроконечности графика распределения измеренного признака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94329" y="3749231"/>
            <a:ext cx="4143372" cy="31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444636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7030A0"/>
                </a:solidFill>
              </a:rPr>
              <a:t>Характеристики формы распредления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sz="quarter" idx="1"/>
          </p:nvPr>
        </p:nvSpPr>
        <p:spPr>
          <a:xfrm>
            <a:off x="1981200" y="2279560"/>
            <a:ext cx="8229600" cy="4578439"/>
          </a:xfrm>
        </p:spPr>
        <p:txBody>
          <a:bodyPr>
            <a:normAutofit/>
          </a:bodyPr>
          <a:lstStyle/>
          <a:p>
            <a:r>
              <a:rPr lang="ru-RU" dirty="0"/>
              <a:t>Свойство распределения признака по частотам -степень его отклонения от симметрического.</a:t>
            </a:r>
          </a:p>
          <a:p>
            <a:r>
              <a:rPr lang="ru-RU" dirty="0"/>
              <a:t>На практике точное симметрическое распределение почти никогда не встречается (Новиков А.)</a:t>
            </a:r>
          </a:p>
          <a:p>
            <a:endParaRPr lang="ru-RU" dirty="0"/>
          </a:p>
          <a:p>
            <a:r>
              <a:rPr lang="ru-RU" dirty="0"/>
              <a:t>Величина </a:t>
            </a:r>
            <a:r>
              <a:rPr lang="ru-RU" b="1" i="1" dirty="0">
                <a:solidFill>
                  <a:srgbClr val="00B050"/>
                </a:solidFill>
              </a:rPr>
              <a:t>центрального момента третьего порядка</a:t>
            </a:r>
            <a:r>
              <a:rPr lang="ru-RU" dirty="0"/>
              <a:t>:</a:t>
            </a:r>
          </a:p>
          <a:p>
            <a:pPr lvl="8"/>
            <a:r>
              <a:rPr lang="ru-RU" sz="3600" dirty="0">
                <a:sym typeface="Symbol"/>
              </a:rPr>
              <a:t></a:t>
            </a:r>
            <a:r>
              <a:rPr lang="ru-RU" sz="3600" baseline="-25000" dirty="0">
                <a:sym typeface="Symbol"/>
              </a:rPr>
              <a:t>3</a:t>
            </a:r>
            <a:r>
              <a:rPr lang="ru-RU" sz="3600" dirty="0">
                <a:sym typeface="Symbol"/>
              </a:rPr>
              <a:t> =((</a:t>
            </a:r>
            <a:r>
              <a:rPr lang="ru-RU" sz="3600" i="1" dirty="0" err="1">
                <a:sym typeface="Symbol"/>
              </a:rPr>
              <a:t>х</a:t>
            </a:r>
            <a:r>
              <a:rPr lang="en-US" sz="3600" i="1" baseline="-25000" dirty="0" err="1">
                <a:sym typeface="Symbol"/>
              </a:rPr>
              <a:t>i</a:t>
            </a:r>
            <a:r>
              <a:rPr lang="ru-RU" sz="3600" i="1" dirty="0">
                <a:sym typeface="Symbol"/>
              </a:rPr>
              <a:t> - М</a:t>
            </a:r>
            <a:r>
              <a:rPr lang="ru-RU" sz="3600" dirty="0">
                <a:sym typeface="Symbol"/>
              </a:rPr>
              <a:t>)</a:t>
            </a:r>
            <a:r>
              <a:rPr lang="en-US" sz="3600" baseline="30000" dirty="0">
                <a:sym typeface="Symbol"/>
              </a:rPr>
              <a:t>3</a:t>
            </a:r>
            <a:r>
              <a:rPr lang="ru-RU" sz="3600" dirty="0">
                <a:sym typeface="Symbol"/>
              </a:rPr>
              <a:t> </a:t>
            </a:r>
            <a:r>
              <a:rPr sz="3600" dirty="0">
                <a:sym typeface="Symbol"/>
              </a:rPr>
              <a:t>)</a:t>
            </a:r>
            <a:r>
              <a:rPr lang="ru-RU" sz="3600" dirty="0">
                <a:sym typeface="Symbol"/>
              </a:rPr>
              <a:t> / </a:t>
            </a:r>
            <a:r>
              <a:rPr lang="en-US" sz="3600" dirty="0">
                <a:sym typeface="Symbol"/>
              </a:rPr>
              <a:t>n</a:t>
            </a:r>
            <a:endParaRPr lang="ru-RU" dirty="0"/>
          </a:p>
          <a:p>
            <a:r>
              <a:rPr lang="kk-KZ" dirty="0"/>
              <a:t>Мерой отклонения распределения частот от симметрического распределения – это коэффициент асимметрии  </a:t>
            </a:r>
            <a:r>
              <a:rPr lang="en-US" i="1" dirty="0"/>
              <a:t>As</a:t>
            </a:r>
          </a:p>
          <a:p>
            <a:pPr lvl="6"/>
            <a:r>
              <a:rPr sz="3200" i="1" dirty="0"/>
              <a:t>As = </a:t>
            </a:r>
            <a:r>
              <a:rPr lang="ru-RU" sz="3200" dirty="0">
                <a:sym typeface="Symbol"/>
              </a:rPr>
              <a:t></a:t>
            </a:r>
            <a:r>
              <a:rPr lang="ru-RU" sz="3200" baseline="-25000" dirty="0">
                <a:sym typeface="Symbol"/>
              </a:rPr>
              <a:t>3</a:t>
            </a:r>
            <a:r>
              <a:rPr sz="3200" baseline="-25000" dirty="0">
                <a:sym typeface="Symbol"/>
              </a:rPr>
              <a:t> </a:t>
            </a:r>
            <a:r>
              <a:rPr sz="3200" dirty="0">
                <a:sym typeface="Symbol"/>
              </a:rPr>
              <a:t>/</a:t>
            </a:r>
            <a:r>
              <a:rPr lang="ru-RU" sz="3200" dirty="0">
                <a:sym typeface="Symbol"/>
              </a:rPr>
              <a:t></a:t>
            </a:r>
            <a:r>
              <a:rPr sz="3200" baseline="30000" dirty="0">
                <a:sym typeface="Symbol"/>
              </a:rPr>
              <a:t>3</a:t>
            </a:r>
            <a:r>
              <a:rPr sz="3200" dirty="0">
                <a:sym typeface="Symbol"/>
              </a:rPr>
              <a:t>, 	-</a:t>
            </a:r>
            <a:r>
              <a:rPr lang="ru-RU" sz="3200" dirty="0">
                <a:sym typeface="Symbol"/>
              </a:rPr>
              <a:t></a:t>
            </a:r>
            <a:r>
              <a:rPr sz="3200" dirty="0">
                <a:sym typeface="Symbol"/>
              </a:rPr>
              <a:t> &lt; As &lt; +</a:t>
            </a:r>
            <a:r>
              <a:rPr lang="ru-RU" sz="3200" dirty="0">
                <a:sym typeface="Symbol"/>
              </a:rPr>
              <a:t>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9352236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798" y="535047"/>
            <a:ext cx="11465561" cy="1445628"/>
          </a:xfrm>
        </p:spPr>
        <p:txBody>
          <a:bodyPr>
            <a:normAutofit/>
          </a:bodyPr>
          <a:lstStyle/>
          <a:p>
            <a:r>
              <a:rPr lang="kk-KZ" dirty="0">
                <a:solidFill>
                  <a:srgbClr val="7030A0"/>
                </a:solidFill>
              </a:rPr>
              <a:t>Характеристики формы распредления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sz="quarter" idx="1"/>
          </p:nvPr>
        </p:nvSpPr>
        <p:spPr>
          <a:xfrm>
            <a:off x="1024127" y="1980675"/>
            <a:ext cx="10424923" cy="4524899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Асимметри</a:t>
            </a:r>
            <a:r>
              <a:rPr lang="kk-KZ" dirty="0"/>
              <a:t>я</a:t>
            </a:r>
          </a:p>
          <a:p>
            <a:endParaRPr lang="ru-RU" dirty="0"/>
          </a:p>
          <a:p>
            <a:r>
              <a:rPr lang="ru-RU" dirty="0"/>
              <a:t>Для симметрического распределения </a:t>
            </a:r>
            <a:r>
              <a:rPr lang="en-US" dirty="0"/>
              <a:t>As= 0</a:t>
            </a:r>
            <a:endParaRPr lang="ru-RU" dirty="0"/>
          </a:p>
          <a:p>
            <a:endParaRPr lang="ru-RU" dirty="0"/>
          </a:p>
          <a:p>
            <a:r>
              <a:rPr lang="ru-RU" dirty="0"/>
              <a:t>К.Пирсон  ввел другой </a:t>
            </a:r>
            <a:r>
              <a:rPr lang="ru-RU" b="1" dirty="0">
                <a:solidFill>
                  <a:srgbClr val="FF0000"/>
                </a:solidFill>
              </a:rPr>
              <a:t>показатель асимметрии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en-US" dirty="0"/>
              <a:t>As=</a:t>
            </a:r>
            <a:r>
              <a:rPr lang="ru-RU" dirty="0"/>
              <a:t>(М-Мо)/</a:t>
            </a:r>
            <a:r>
              <a:rPr lang="ru-RU" dirty="0">
                <a:sym typeface="Symbol"/>
              </a:rPr>
              <a:t></a:t>
            </a:r>
          </a:p>
          <a:p>
            <a:r>
              <a:rPr lang="ru-RU" b="1" dirty="0">
                <a:solidFill>
                  <a:srgbClr val="FF0000"/>
                </a:solidFill>
                <a:sym typeface="Symbol"/>
              </a:rPr>
              <a:t>Стандартное  отклонение </a:t>
            </a:r>
            <a:r>
              <a:rPr lang="ru-RU" dirty="0">
                <a:sym typeface="Symbol"/>
              </a:rPr>
              <a:t>показателя асимметрии по  </a:t>
            </a:r>
          </a:p>
          <a:p>
            <a:r>
              <a:rPr lang="ru-RU" dirty="0">
                <a:sym typeface="Symbol"/>
              </a:rPr>
              <a:t>(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 		</a:t>
            </a:r>
            <a:r>
              <a:rPr lang="ru-RU" dirty="0">
                <a:sym typeface="Symbol"/>
              </a:rPr>
              <a:t>, </a:t>
            </a:r>
            <a:r>
              <a:rPr lang="en-US" dirty="0">
                <a:sym typeface="Symbol"/>
              </a:rPr>
              <a:t>n – </a:t>
            </a:r>
            <a:r>
              <a:rPr lang="kk-KZ" dirty="0">
                <a:sym typeface="Symbol"/>
              </a:rPr>
              <a:t>число наблюдений</a:t>
            </a:r>
          </a:p>
          <a:p>
            <a:r>
              <a:rPr lang="kk-KZ" dirty="0">
                <a:sym typeface="Symbol"/>
              </a:rPr>
              <a:t>Если </a:t>
            </a:r>
            <a:r>
              <a:rPr lang="en-US" dirty="0">
                <a:sym typeface="Symbol"/>
              </a:rPr>
              <a:t>As</a:t>
            </a:r>
            <a:r>
              <a:rPr lang="kk-KZ" dirty="0">
                <a:sym typeface="Symbol"/>
              </a:rPr>
              <a:t></a:t>
            </a:r>
            <a:r>
              <a:rPr lang="en-US" dirty="0">
                <a:sym typeface="Symbol"/>
              </a:rPr>
              <a:t>&lt;3(As)</a:t>
            </a:r>
            <a:r>
              <a:rPr lang="ru-RU" dirty="0">
                <a:sym typeface="Symbol"/>
              </a:rPr>
              <a:t>, то распределение симметрическое</a:t>
            </a:r>
          </a:p>
          <a:p>
            <a:r>
              <a:rPr lang="kk-KZ" dirty="0">
                <a:sym typeface="Symbol"/>
              </a:rPr>
              <a:t>  </a:t>
            </a:r>
            <a:r>
              <a:rPr lang="en-US" dirty="0">
                <a:sym typeface="Symbol"/>
              </a:rPr>
              <a:t>As</a:t>
            </a:r>
            <a:r>
              <a:rPr lang="kk-KZ" dirty="0">
                <a:sym typeface="Symbol"/>
              </a:rPr>
              <a:t></a:t>
            </a:r>
            <a:r>
              <a:rPr lang="en-US" dirty="0">
                <a:sym typeface="Symbol"/>
              </a:rPr>
              <a:t>&gt;3(As)</a:t>
            </a:r>
            <a:r>
              <a:rPr lang="ru-RU" dirty="0">
                <a:sym typeface="Symbol"/>
              </a:rPr>
              <a:t>, то распределение асимметрическое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95945" y="5076503"/>
            <a:ext cx="714380" cy="489861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1" y="729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Отрицательный и положительный коэффициент асимметр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4576" y="2726044"/>
            <a:ext cx="4411610" cy="157163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107921" y="4565211"/>
            <a:ext cx="3944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As&lt;0		 </a:t>
            </a:r>
            <a:r>
              <a:rPr lang="kk-KZ" dirty="0"/>
              <a:t>	</a:t>
            </a:r>
            <a:r>
              <a:rPr lang="en-US" dirty="0"/>
              <a:t>As&gt;0</a:t>
            </a:r>
          </a:p>
          <a:p>
            <a:r>
              <a:rPr lang="kk-KZ" dirty="0"/>
              <a:t>Правостороннее расп Левостороннее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44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754" y="-119384"/>
            <a:ext cx="11663966" cy="1276336"/>
          </a:xfrm>
        </p:spPr>
        <p:txBody>
          <a:bodyPr>
            <a:normAutofit fontScale="90000"/>
          </a:bodyPr>
          <a:lstStyle/>
          <a:p>
            <a:r>
              <a:rPr lang="kk-KZ" dirty="0">
                <a:solidFill>
                  <a:srgbClr val="7030A0"/>
                </a:solidFill>
              </a:rPr>
              <a:t>Мера отклонения формы строения вершины симметрической кривой от нормальной </a:t>
            </a:r>
            <a:r>
              <a:rPr lang="ru-RU" dirty="0">
                <a:solidFill>
                  <a:srgbClr val="7030A0"/>
                </a:solidFill>
              </a:rPr>
              <a:t>= показатель эксцесса </a:t>
            </a:r>
            <a:r>
              <a:rPr lang="en-US" i="1" dirty="0">
                <a:solidFill>
                  <a:srgbClr val="7030A0"/>
                </a:solidFill>
              </a:rPr>
              <a:t>Ex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36372" y="1854558"/>
            <a:ext cx="8974428" cy="5003442"/>
          </a:xfrm>
        </p:spPr>
        <p:txBody>
          <a:bodyPr>
            <a:normAutofit fontScale="92500" lnSpcReduction="10000"/>
          </a:bodyPr>
          <a:lstStyle/>
          <a:p>
            <a:r>
              <a:rPr lang="kk-KZ" dirty="0"/>
              <a:t>Для нормального распределения </a:t>
            </a:r>
          </a:p>
          <a:p>
            <a:r>
              <a:rPr lang="kk-KZ" dirty="0">
                <a:sym typeface="Symbol"/>
              </a:rPr>
              <a:t></a:t>
            </a:r>
            <a:r>
              <a:rPr lang="kk-KZ" baseline="-25000" dirty="0">
                <a:sym typeface="Symbol"/>
              </a:rPr>
              <a:t>4</a:t>
            </a:r>
            <a:r>
              <a:rPr lang="kk-KZ" dirty="0">
                <a:sym typeface="Symbol"/>
              </a:rPr>
              <a:t> </a:t>
            </a:r>
            <a:r>
              <a:rPr lang="ru-RU" dirty="0">
                <a:sym typeface="Symbol"/>
              </a:rPr>
              <a:t>= 3</a:t>
            </a:r>
            <a:r>
              <a:rPr lang="ru-RU" baseline="30000" dirty="0">
                <a:sym typeface="Symbol"/>
              </a:rPr>
              <a:t>4</a:t>
            </a:r>
            <a:r>
              <a:rPr lang="ru-RU" dirty="0">
                <a:sym typeface="Symbol"/>
              </a:rPr>
              <a:t>		</a:t>
            </a:r>
            <a:r>
              <a:rPr lang="kk-KZ" dirty="0">
                <a:sym typeface="Symbol"/>
              </a:rPr>
              <a:t> </a:t>
            </a:r>
            <a:r>
              <a:rPr lang="kk-KZ" baseline="-25000" dirty="0">
                <a:sym typeface="Symbol"/>
              </a:rPr>
              <a:t>4</a:t>
            </a:r>
            <a:r>
              <a:rPr lang="kk-KZ" dirty="0">
                <a:sym typeface="Symbol"/>
              </a:rPr>
              <a:t> </a:t>
            </a:r>
            <a:r>
              <a:rPr lang="ru-RU" dirty="0">
                <a:sym typeface="Symbol"/>
              </a:rPr>
              <a:t>= </a:t>
            </a:r>
            <a:r>
              <a:rPr lang="ru-RU" sz="2800" dirty="0">
                <a:sym typeface="Symbol"/>
              </a:rPr>
              <a:t>((</a:t>
            </a:r>
            <a:r>
              <a:rPr lang="ru-RU" sz="2800" i="1" dirty="0" err="1">
                <a:sym typeface="Symbol"/>
              </a:rPr>
              <a:t>х</a:t>
            </a:r>
            <a:r>
              <a:rPr lang="lt-LT" sz="2800" i="1" baseline="-25000" dirty="0">
                <a:sym typeface="Symbol"/>
              </a:rPr>
              <a:t>i</a:t>
            </a:r>
            <a:r>
              <a:rPr lang="lt-LT" sz="2800" i="1" dirty="0">
                <a:sym typeface="Symbol"/>
              </a:rPr>
              <a:t> - </a:t>
            </a:r>
            <a:r>
              <a:rPr lang="ru-RU" sz="2800" i="1" dirty="0">
                <a:sym typeface="Symbol"/>
              </a:rPr>
              <a:t>М</a:t>
            </a:r>
            <a:r>
              <a:rPr lang="ru-RU" sz="2800" dirty="0">
                <a:sym typeface="Symbol"/>
              </a:rPr>
              <a:t>)</a:t>
            </a:r>
            <a:r>
              <a:rPr lang="ru-RU" sz="2800" baseline="30000" dirty="0">
                <a:sym typeface="Symbol"/>
              </a:rPr>
              <a:t>4</a:t>
            </a:r>
            <a:r>
              <a:rPr lang="ru-RU" sz="2800" dirty="0">
                <a:sym typeface="Symbol"/>
              </a:rPr>
              <a:t> ) / </a:t>
            </a:r>
            <a:r>
              <a:rPr lang="lt-LT" sz="2800" dirty="0">
                <a:sym typeface="Symbol"/>
              </a:rPr>
              <a:t>n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- величина </a:t>
            </a:r>
            <a:r>
              <a:rPr lang="ru-RU" sz="2800" b="1" i="1" dirty="0">
                <a:solidFill>
                  <a:srgbClr val="00B050"/>
                </a:solidFill>
              </a:rPr>
              <a:t>центрального момента  четвертого порядка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Если вершину нормального распределения считать стандартной формой, то другие распределения, отличающиеся от нормального, можно разделить на </a:t>
            </a:r>
            <a:r>
              <a:rPr lang="ru-RU" sz="2800" b="1" i="1" dirty="0">
                <a:solidFill>
                  <a:srgbClr val="FF0000"/>
                </a:solidFill>
                <a:sym typeface="Symbol"/>
              </a:rPr>
              <a:t>островершинные</a:t>
            </a:r>
            <a:r>
              <a:rPr lang="ru-RU" sz="2800" dirty="0">
                <a:sym typeface="Symbol"/>
              </a:rPr>
              <a:t> и </a:t>
            </a:r>
            <a:r>
              <a:rPr lang="ru-RU" sz="2800" b="1" i="1" dirty="0">
                <a:solidFill>
                  <a:srgbClr val="FF0000"/>
                </a:solidFill>
                <a:sym typeface="Symbol"/>
              </a:rPr>
              <a:t>плосковершинные</a:t>
            </a:r>
            <a:r>
              <a:rPr lang="ru-RU" sz="2800" dirty="0">
                <a:sym typeface="Symbol"/>
              </a:rPr>
              <a:t> (</a:t>
            </a:r>
            <a:r>
              <a:rPr lang="ru-RU" sz="2800" dirty="0" err="1">
                <a:sym typeface="Symbol"/>
              </a:rPr>
              <a:t>Ех</a:t>
            </a:r>
            <a:r>
              <a:rPr lang="en-US" sz="2800" dirty="0">
                <a:sym typeface="Symbol"/>
              </a:rPr>
              <a:t>&gt;0</a:t>
            </a:r>
            <a:r>
              <a:rPr lang="ru-RU" sz="2800" dirty="0">
                <a:sym typeface="Symbol"/>
              </a:rPr>
              <a:t>, </a:t>
            </a:r>
            <a:r>
              <a:rPr lang="en-US" sz="2800" dirty="0">
                <a:sym typeface="Symbol"/>
              </a:rPr>
              <a:t>Ex&lt;0</a:t>
            </a:r>
            <a:r>
              <a:rPr lang="ru-RU" sz="2800" dirty="0">
                <a:sym typeface="Symbol"/>
              </a:rPr>
              <a:t>)</a:t>
            </a:r>
            <a:endParaRPr lang="en-US" sz="2800" dirty="0">
              <a:sym typeface="Symbol"/>
            </a:endParaRPr>
          </a:p>
          <a:p>
            <a:r>
              <a:rPr lang="kk-KZ" sz="2800" dirty="0">
                <a:sym typeface="Symbol"/>
              </a:rPr>
              <a:t>Показатель эксцесса Ех		Е</a:t>
            </a:r>
            <a:r>
              <a:rPr lang="ru-RU" sz="2800" dirty="0">
                <a:sym typeface="Symbol"/>
              </a:rPr>
              <a:t>= (</a:t>
            </a:r>
            <a:r>
              <a:rPr lang="ru-RU" sz="2800" baseline="-25000" dirty="0">
                <a:sym typeface="Symbol"/>
              </a:rPr>
              <a:t>4 </a:t>
            </a:r>
            <a:r>
              <a:rPr lang="ru-RU" sz="2800" dirty="0">
                <a:sym typeface="Symbol"/>
              </a:rPr>
              <a:t>/</a:t>
            </a:r>
            <a:r>
              <a:rPr lang="ru-RU" sz="2800" baseline="30000" dirty="0">
                <a:sym typeface="Symbol"/>
              </a:rPr>
              <a:t>4</a:t>
            </a:r>
            <a:r>
              <a:rPr lang="ru-RU" sz="2800" dirty="0">
                <a:sym typeface="Symbol"/>
              </a:rPr>
              <a:t>)</a:t>
            </a:r>
            <a:r>
              <a:rPr lang="ru-RU" sz="2800" baseline="30000" dirty="0">
                <a:sym typeface="Symbol"/>
              </a:rPr>
              <a:t>  </a:t>
            </a:r>
            <a:r>
              <a:rPr lang="ru-RU" sz="2800" dirty="0">
                <a:sym typeface="Symbol"/>
              </a:rPr>
              <a:t>-3</a:t>
            </a:r>
          </a:p>
          <a:p>
            <a:r>
              <a:rPr lang="lt-LT" sz="2800" dirty="0">
                <a:sym typeface="Symbol"/>
              </a:rPr>
              <a:t>- &lt; </a:t>
            </a:r>
            <a:r>
              <a:rPr lang="ru-RU" sz="2800" dirty="0" err="1">
                <a:sym typeface="Symbol"/>
              </a:rPr>
              <a:t>Ех</a:t>
            </a:r>
            <a:r>
              <a:rPr lang="lt-LT" sz="2800" dirty="0">
                <a:sym typeface="Symbol"/>
              </a:rPr>
              <a:t> &lt; +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Для нормального распределения </a:t>
            </a:r>
            <a:r>
              <a:rPr lang="en-US" sz="2800" dirty="0">
                <a:sym typeface="Symbol"/>
              </a:rPr>
              <a:t>Ex=0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29931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347642"/>
          </a:xfrm>
        </p:spPr>
        <p:txBody>
          <a:bodyPr>
            <a:noAutofit/>
          </a:bodyPr>
          <a:lstStyle/>
          <a:p>
            <a:r>
              <a:rPr lang="ru-RU" sz="2000" dirty="0"/>
              <a:t>Посчитать меры изменчивости, асимметрию, </a:t>
            </a:r>
            <a:r>
              <a:rPr lang="ru-RU" sz="2000" dirty="0" err="1"/>
              <a:t>экцесс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4000" y="357166"/>
          <a:ext cx="7358082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5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ru-RU" dirty="0"/>
                        <a:t>Номер  </a:t>
                      </a:r>
                      <a:r>
                        <a:rPr lang="ru-RU" dirty="0" err="1"/>
                        <a:t>исп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2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3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4</a:t>
                      </a:r>
                      <a:endParaRPr lang="ru-RU" b="0" i="1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-1,1995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1,2744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39272" y="642919"/>
            <a:ext cx="1518364" cy="7386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M= </a:t>
            </a:r>
          </a:p>
          <a:p>
            <a:endParaRPr lang="en-US" dirty="0"/>
          </a:p>
          <a:p>
            <a:r>
              <a:rPr lang="en-US" dirty="0">
                <a:sym typeface="Symbol"/>
              </a:rPr>
              <a:t></a:t>
            </a:r>
            <a:r>
              <a:rPr lang="en-US" baseline="30000" dirty="0">
                <a:sym typeface="Symbol"/>
              </a:rPr>
              <a:t>2</a:t>
            </a:r>
          </a:p>
          <a:p>
            <a:endParaRPr lang="en-US" dirty="0">
              <a:sym typeface="Symbol"/>
            </a:endParaRPr>
          </a:p>
          <a:p>
            <a:endParaRPr lang="en-US" baseline="30000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3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4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baseline="-25000" dirty="0">
              <a:sym typeface="Symbol"/>
            </a:endParaRPr>
          </a:p>
          <a:p>
            <a:r>
              <a:rPr lang="en-US" dirty="0">
                <a:sym typeface="Symbol"/>
              </a:rPr>
              <a:t>E</a:t>
            </a:r>
            <a:r>
              <a:rPr lang="ru-RU" dirty="0">
                <a:sym typeface="Symbol"/>
              </a:rPr>
              <a:t>=-</a:t>
            </a:r>
            <a:r>
              <a:rPr lang="en-US" dirty="0">
                <a:sym typeface="Symbol"/>
              </a:rPr>
              <a:t> </a:t>
            </a:r>
            <a:endParaRPr lang="ru-RU" dirty="0">
              <a:sym typeface="Symbol"/>
            </a:endParaRPr>
          </a:p>
          <a:p>
            <a:endParaRPr lang="ru-RU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=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(Ex)=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0.103 &lt;1.836</a:t>
            </a:r>
          </a:p>
          <a:p>
            <a:r>
              <a:rPr lang="kk-KZ" dirty="0">
                <a:sym typeface="Symbol"/>
              </a:rPr>
              <a:t>симм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0.712&lt;3.675</a:t>
            </a:r>
            <a:endParaRPr lang="kk-KZ" dirty="0">
              <a:sym typeface="Symbol"/>
            </a:endParaRPr>
          </a:p>
          <a:p>
            <a:r>
              <a:rPr lang="kk-KZ" dirty="0">
                <a:sym typeface="Symbol"/>
              </a:rPr>
              <a:t>нормальное</a:t>
            </a:r>
            <a:endParaRPr lang="ru-RU" dirty="0">
              <a:sym typeface="Symbol"/>
            </a:endParaRPr>
          </a:p>
          <a:p>
            <a:endParaRPr lang="ru-RU" dirty="0">
              <a:sym typeface="Symbol"/>
            </a:endParaRPr>
          </a:p>
          <a:p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4200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 определении степени выраженности некоторого психического свойства в контрольной</a:t>
            </a:r>
            <a:r>
              <a:rPr lang="en-US" dirty="0"/>
              <a:t> </a:t>
            </a:r>
            <a:r>
              <a:rPr lang="ru-RU" dirty="0"/>
              <a:t>группе были получены следующие результаты.</a:t>
            </a:r>
          </a:p>
          <a:p>
            <a:r>
              <a:rPr lang="ru-RU" dirty="0"/>
              <a:t>Контрольная – 27, 16, 15, 13, 23, 23, 14, 15, 22, 21, 16, 16, 18, 17, 10, 12, 17</a:t>
            </a:r>
          </a:p>
          <a:p>
            <a:r>
              <a:rPr lang="ru-RU" dirty="0"/>
              <a:t>Построить кривую распределения признака, рассчитать меры центральной тенденции, изменчивости, отклонения от симметрического, отклонения формы строения вершины симметрической кривой от нормальной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82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475616"/>
            <a:ext cx="10691622" cy="24098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Меры центральной тенденции </a:t>
            </a:r>
            <a:r>
              <a:rPr lang="ru-RU" cap="none" dirty="0"/>
              <a:t>(средние величины)</a:t>
            </a:r>
            <a:br>
              <a:rPr lang="ru-RU" cap="none" dirty="0"/>
            </a:br>
            <a:r>
              <a:rPr lang="ru-RU" cap="none" dirty="0">
                <a:sym typeface="Symbol" panose="05050102010706020507" pitchFamily="18" charset="2"/>
              </a:rPr>
              <a:t></a:t>
            </a:r>
            <a:br>
              <a:rPr lang="ru-RU" cap="none" dirty="0"/>
            </a:br>
            <a:r>
              <a:rPr lang="ru-RU" dirty="0"/>
              <a:t>Меры изменчивости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2834640"/>
            <a:ext cx="9720073" cy="4023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Средние величины в различных шкалах измерения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номинальных  шкалах в качестве меры центральной тенденции возможно использование только моды</a:t>
            </a:r>
          </a:p>
          <a:p>
            <a:r>
              <a:rPr lang="ru-RU" dirty="0"/>
              <a:t>В порядковых – можно использовать моду, но основной мерой центральной тенденции является медиана</a:t>
            </a:r>
          </a:p>
          <a:p>
            <a:r>
              <a:rPr lang="ru-RU" dirty="0"/>
              <a:t>В интервальных измерениях – используются мода, медиана, но основной становится – среднее значение </a:t>
            </a:r>
          </a:p>
        </p:txBody>
      </p:sp>
    </p:spTree>
    <p:extLst>
      <p:ext uri="{BB962C8B-B14F-4D97-AF65-F5344CB8AC3E}">
        <p14:creationId xmlns:p14="http://schemas.microsoft.com/office/powerpoint/2010/main" val="136633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7030A0"/>
                </a:solidFill>
              </a:rPr>
              <a:t>Меры изменчивости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Каждая мера центральной тенденции определяется средней величиной (модой, медианой, средним арифметическим). </a:t>
            </a:r>
          </a:p>
          <a:p>
            <a:endParaRPr lang="ru-RU" dirty="0"/>
          </a:p>
          <a:p>
            <a:r>
              <a:rPr lang="ru-RU" dirty="0"/>
              <a:t>Средняя величина дает обобщенную характеристику совокупности – это центр распределения, вокруг которого группируются значения переменной</a:t>
            </a:r>
          </a:p>
          <a:p>
            <a:endParaRPr lang="ru-RU" dirty="0"/>
          </a:p>
          <a:p>
            <a:r>
              <a:rPr lang="ru-RU" dirty="0"/>
              <a:t>Для измерения </a:t>
            </a:r>
            <a:r>
              <a:rPr lang="ru-RU" i="1" dirty="0"/>
              <a:t>степени рассеяния </a:t>
            </a:r>
            <a:r>
              <a:rPr lang="ru-RU" dirty="0"/>
              <a:t>(</a:t>
            </a:r>
            <a:r>
              <a:rPr lang="ru-RU" b="1" dirty="0">
                <a:solidFill>
                  <a:schemeClr val="tx2"/>
                </a:solidFill>
              </a:rPr>
              <a:t>вариации</a:t>
            </a:r>
            <a:r>
              <a:rPr lang="ru-RU" dirty="0"/>
              <a:t>) признака относительно средней величины используют различные </a:t>
            </a:r>
            <a:r>
              <a:rPr lang="ru-RU" b="1" dirty="0">
                <a:solidFill>
                  <a:srgbClr val="FF0000"/>
                </a:solidFill>
              </a:rPr>
              <a:t>меры изменчивости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2C90AB-B830-F5B4-2DE1-C1DD9393F6FD}"/>
              </a:ext>
            </a:extLst>
          </p:cNvPr>
          <p:cNvSpPr txBox="1"/>
          <p:nvPr/>
        </p:nvSpPr>
        <p:spPr>
          <a:xfrm>
            <a:off x="9801225" y="14716"/>
            <a:ext cx="2321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показатели вариации</a:t>
            </a:r>
            <a:endParaRPr lang="ru-KZ" dirty="0">
              <a:solidFill>
                <a:srgbClr val="00B05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77D15A-CE00-5BA1-CDD9-D385F2960B41}"/>
              </a:ext>
            </a:extLst>
          </p:cNvPr>
          <p:cNvSpPr txBox="1"/>
          <p:nvPr/>
        </p:nvSpPr>
        <p:spPr>
          <a:xfrm>
            <a:off x="3648075" y="6488668"/>
            <a:ext cx="3959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Min, max, R, D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>
                <a:solidFill>
                  <a:srgbClr val="FF0000"/>
                </a:solidFill>
                <a:sym typeface="Symbol" panose="05050102010706020507" pitchFamily="18" charset="2"/>
              </a:rPr>
              <a:t>, С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v			As, Ex</a:t>
            </a:r>
            <a:endParaRPr lang="ru-K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429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16864" y="792480"/>
            <a:ext cx="10871200" cy="580487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7030A0"/>
                </a:solidFill>
              </a:rPr>
              <a:t>Размах вариации  </a:t>
            </a:r>
            <a:r>
              <a:rPr lang="ru-RU" dirty="0"/>
              <a:t>- разность между максимальным и минимальным значением признака в исходном ряду. </a:t>
            </a:r>
          </a:p>
          <a:p>
            <a:endParaRPr lang="ru-RU" dirty="0"/>
          </a:p>
          <a:p>
            <a:r>
              <a:rPr lang="ru-RU" dirty="0"/>
              <a:t>Характеризуется крайними значениями признака, не учитывает распределения остальных значений.</a:t>
            </a:r>
          </a:p>
          <a:p>
            <a:endParaRPr lang="ru-RU" dirty="0"/>
          </a:p>
          <a:p>
            <a:r>
              <a:rPr lang="ru-RU" dirty="0"/>
              <a:t>Поэтому является грубой, но распространенной мерой изменчивости</a:t>
            </a:r>
          </a:p>
          <a:p>
            <a:endParaRPr lang="ru-RU" dirty="0"/>
          </a:p>
          <a:p>
            <a:r>
              <a:rPr lang="ru-RU" b="1" dirty="0"/>
              <a:t>Номинальное измерение </a:t>
            </a:r>
            <a:r>
              <a:rPr lang="ru-RU" dirty="0"/>
              <a:t>– это измерение, в котором единственной мерой ЦТ служит мода, а </a:t>
            </a:r>
            <a:r>
              <a:rPr lang="ru-RU" dirty="0">
                <a:solidFill>
                  <a:srgbClr val="FF0000"/>
                </a:solidFill>
              </a:rPr>
              <a:t>мера изменчивости не определена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/>
              <a:t>Порядковое измерение </a:t>
            </a:r>
            <a:r>
              <a:rPr lang="ru-RU" dirty="0"/>
              <a:t>– это измерение, в котором основной мерой центральной тенденции является медиана. Эту </a:t>
            </a:r>
            <a:r>
              <a:rPr lang="ru-RU" b="1" dirty="0"/>
              <a:t>среднюю величину </a:t>
            </a:r>
            <a:r>
              <a:rPr lang="ru-RU" dirty="0"/>
              <a:t>считают </a:t>
            </a:r>
            <a:r>
              <a:rPr lang="ru-RU" dirty="0">
                <a:solidFill>
                  <a:srgbClr val="FF0000"/>
                </a:solidFill>
              </a:rPr>
              <a:t>центром рассеяния </a:t>
            </a:r>
            <a:r>
              <a:rPr lang="ru-RU" dirty="0"/>
              <a:t>значений признака.</a:t>
            </a:r>
          </a:p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DB6E73-4793-1551-0D0C-2DA742D19F1A}"/>
              </a:ext>
            </a:extLst>
          </p:cNvPr>
          <p:cNvSpPr txBox="1"/>
          <p:nvPr/>
        </p:nvSpPr>
        <p:spPr>
          <a:xfrm>
            <a:off x="4599764" y="1257300"/>
            <a:ext cx="25042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R = max - min</a:t>
            </a:r>
            <a:endParaRPr lang="ru-KZ" sz="3200" i="1" dirty="0"/>
          </a:p>
        </p:txBody>
      </p:sp>
    </p:spTree>
    <p:extLst>
      <p:ext uri="{BB962C8B-B14F-4D97-AF65-F5344CB8AC3E}">
        <p14:creationId xmlns:p14="http://schemas.microsoft.com/office/powerpoint/2010/main" val="795601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647700"/>
            <a:ext cx="9720073" cy="6057899"/>
          </a:xfrm>
        </p:spPr>
        <p:txBody>
          <a:bodyPr>
            <a:normAutofit lnSpcReduction="10000"/>
          </a:bodyPr>
          <a:lstStyle/>
          <a:p>
            <a:r>
              <a:rPr lang="ru-RU" sz="3600" dirty="0"/>
              <a:t>Интервальное измерение – это измерение, в котором основной мерой ЦТ является </a:t>
            </a:r>
            <a:r>
              <a:rPr lang="ru-RU" sz="3600" dirty="0">
                <a:solidFill>
                  <a:srgbClr val="FF0000"/>
                </a:solidFill>
              </a:rPr>
              <a:t>среднее арифметическое, рассматриваемое как центр распределения.</a:t>
            </a:r>
          </a:p>
          <a:p>
            <a:endParaRPr lang="ru-RU" sz="3600" dirty="0"/>
          </a:p>
          <a:p>
            <a:endParaRPr lang="ru-RU" sz="3600" b="1" dirty="0">
              <a:solidFill>
                <a:srgbClr val="7030A0"/>
              </a:solidFill>
            </a:endParaRPr>
          </a:p>
          <a:p>
            <a:r>
              <a:rPr lang="ru-RU" sz="3600" b="1" dirty="0">
                <a:solidFill>
                  <a:srgbClr val="7030A0"/>
                </a:solidFill>
              </a:rPr>
              <a:t>Дисперсия (</a:t>
            </a:r>
            <a:r>
              <a:rPr lang="en-US" sz="3600" b="1" i="1" dirty="0">
                <a:solidFill>
                  <a:srgbClr val="7030A0"/>
                </a:solidFill>
              </a:rPr>
              <a:t>Variance</a:t>
            </a:r>
            <a:r>
              <a:rPr lang="ru-RU" sz="3600" b="1" dirty="0">
                <a:solidFill>
                  <a:srgbClr val="7030A0"/>
                </a:solidFill>
              </a:rPr>
              <a:t>) </a:t>
            </a:r>
            <a:r>
              <a:rPr lang="ru-RU" sz="3600" dirty="0"/>
              <a:t>– мера изменчивости для метрических данных,  пропорциональная сумме квадратов отклонений измеренных значений от среднего арифметического.</a:t>
            </a:r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636525" y="2975212"/>
                <a:ext cx="1785232" cy="558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525" y="2975212"/>
                <a:ext cx="1785232" cy="55816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644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</p:nvPr>
        </p:nvGraphicFramePr>
        <p:xfrm>
          <a:off x="817563" y="1600200"/>
          <a:ext cx="10871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r>
                        <a:rPr lang="en-US" baseline="-25000" dirty="0"/>
                        <a:t> </a:t>
                      </a:r>
                      <a:r>
                        <a:rPr lang="en-US" baseline="0" dirty="0"/>
                        <a:t> - </a:t>
                      </a:r>
                      <a:r>
                        <a:rPr lang="en-US" baseline="0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</a:t>
                      </a:r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r>
                        <a:rPr lang="en-US" baseline="-25000" dirty="0"/>
                        <a:t> </a:t>
                      </a:r>
                      <a:r>
                        <a:rPr lang="en-US" baseline="0" dirty="0"/>
                        <a:t> - </a:t>
                      </a:r>
                      <a:r>
                        <a:rPr lang="en-US" baseline="0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x)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 panose="05050102010706020507" pitchFamily="18" charset="2"/>
                        </a:rPr>
                        <a:t>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511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218" y="497586"/>
            <a:ext cx="9720072" cy="95783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7030A0"/>
                </a:solidFill>
              </a:rPr>
              <a:t>Свойства дисперсии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1133475"/>
            <a:ext cx="9720073" cy="5572125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Если значения измеренного признака не отличается друг от друга (равны между собой), то дисперсия равна 0</a:t>
            </a:r>
          </a:p>
          <a:p>
            <a:r>
              <a:rPr lang="ru-RU" sz="2800" dirty="0">
                <a:solidFill>
                  <a:srgbClr val="00B050"/>
                </a:solidFill>
              </a:rPr>
              <a:t>(т.е. отсутствует изменчивость в данных)</a:t>
            </a:r>
          </a:p>
          <a:p>
            <a:r>
              <a:rPr lang="ru-RU" sz="2800" dirty="0"/>
              <a:t>Применение одного и того же числа  к каждому значению переменной не меняет дисперсию</a:t>
            </a:r>
          </a:p>
          <a:p>
            <a:r>
              <a:rPr lang="ru-RU" sz="2800" i="1" dirty="0"/>
              <a:t>Т.е</a:t>
            </a:r>
            <a:r>
              <a:rPr lang="ru-RU" sz="2800" dirty="0"/>
              <a:t>. прибавление константы к каждому значению переменной, график распределения сдвигается на эту константу (меняется среднее), но изменчивость (дисперсия) не меняется</a:t>
            </a:r>
          </a:p>
          <a:p>
            <a:r>
              <a:rPr lang="ru-RU" sz="2800" dirty="0"/>
              <a:t>Умножение каждого значения переменной на </a:t>
            </a:r>
            <a:r>
              <a:rPr lang="ru-RU" sz="2800" i="1" dirty="0"/>
              <a:t>с</a:t>
            </a:r>
            <a:r>
              <a:rPr lang="ru-RU" sz="2800" dirty="0"/>
              <a:t> изменяет дисперсию в </a:t>
            </a:r>
            <a:r>
              <a:rPr lang="ru-RU" sz="2800" i="1" dirty="0"/>
              <a:t>с</a:t>
            </a:r>
            <a:r>
              <a:rPr lang="ru-RU" sz="2800" i="1" baseline="30000" dirty="0"/>
              <a:t>2</a:t>
            </a:r>
            <a:r>
              <a:rPr lang="ru-RU" sz="2800" dirty="0"/>
              <a:t> раз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261326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</TotalTime>
  <Words>2163</Words>
  <Application>Microsoft Office PowerPoint</Application>
  <PresentationFormat>Широкоэкранный</PresentationFormat>
  <Paragraphs>362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6" baseType="lpstr">
      <vt:lpstr>Arial</vt:lpstr>
      <vt:lpstr>Arial</vt:lpstr>
      <vt:lpstr>Bierstadt</vt:lpstr>
      <vt:lpstr>Cambria Math</vt:lpstr>
      <vt:lpstr>math</vt:lpstr>
      <vt:lpstr>Symbol</vt:lpstr>
      <vt:lpstr>Wingdings</vt:lpstr>
      <vt:lpstr>GestaltVTI</vt:lpstr>
      <vt:lpstr>Лекция 6.  Меры изменчивости.  Нормальный закон распределения  </vt:lpstr>
      <vt:lpstr>Вопросы </vt:lpstr>
      <vt:lpstr>Презентация PowerPoint</vt:lpstr>
      <vt:lpstr>Меры центральной тенденции (средние величины)  Меры изменчивости</vt:lpstr>
      <vt:lpstr>Меры изменчивости</vt:lpstr>
      <vt:lpstr>Презентация PowerPoint</vt:lpstr>
      <vt:lpstr>Презентация PowerPoint</vt:lpstr>
      <vt:lpstr>Презентация PowerPoint</vt:lpstr>
      <vt:lpstr>Свойства дисперсии</vt:lpstr>
      <vt:lpstr>Средне квадратическое отклонение</vt:lpstr>
      <vt:lpstr>Варьирование считается: </vt:lpstr>
      <vt:lpstr>Таблицы и графики частот</vt:lpstr>
      <vt:lpstr>Презентация PowerPoint</vt:lpstr>
      <vt:lpstr>Презентация PowerPoint</vt:lpstr>
      <vt:lpstr>Презентация PowerPoint</vt:lpstr>
      <vt:lpstr>Презентация PowerPoint</vt:lpstr>
      <vt:lpstr>Квантили распределения</vt:lpstr>
      <vt:lpstr>Иллюстрации квартилей</vt:lpstr>
      <vt:lpstr>Процентили</vt:lpstr>
      <vt:lpstr>Нормальное распределение</vt:lpstr>
      <vt:lpstr>Нормальное распределение </vt:lpstr>
      <vt:lpstr>Формула нормального распределения</vt:lpstr>
      <vt:lpstr>Кривая нормального распределения</vt:lpstr>
      <vt:lpstr>Правило трех  3 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</vt:lpstr>
      <vt:lpstr>Характеристики формы распределения</vt:lpstr>
      <vt:lpstr>Характеристики формы распредления</vt:lpstr>
      <vt:lpstr>Характеристики формы распредления</vt:lpstr>
      <vt:lpstr>Мера отклонения формы строения вершины симметрической кривой от нормальной = показатель эксцесса Ex</vt:lpstr>
      <vt:lpstr>Посчитать меры изменчивости, асимметрию, экцесс</vt:lpstr>
      <vt:lpstr>Задача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Мынбаева Айгерим</dc:creator>
  <cp:lastModifiedBy>Мынбаева Айгерим</cp:lastModifiedBy>
  <cp:revision>1</cp:revision>
  <dcterms:created xsi:type="dcterms:W3CDTF">2025-10-01T13:26:59Z</dcterms:created>
  <dcterms:modified xsi:type="dcterms:W3CDTF">2025-10-01T13:39:10Z</dcterms:modified>
</cp:coreProperties>
</file>